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3" r:id="rId2"/>
    <p:sldId id="269" r:id="rId3"/>
    <p:sldId id="270" r:id="rId4"/>
    <p:sldId id="271" r:id="rId5"/>
    <p:sldId id="272" r:id="rId6"/>
    <p:sldId id="268" r:id="rId7"/>
    <p:sldId id="297" r:id="rId8"/>
    <p:sldId id="314" r:id="rId9"/>
    <p:sldId id="294" r:id="rId10"/>
    <p:sldId id="284" r:id="rId11"/>
    <p:sldId id="285" r:id="rId12"/>
    <p:sldId id="286" r:id="rId13"/>
    <p:sldId id="318" r:id="rId14"/>
    <p:sldId id="295" r:id="rId15"/>
    <p:sldId id="267" r:id="rId16"/>
    <p:sldId id="298" r:id="rId17"/>
    <p:sldId id="312" r:id="rId18"/>
    <p:sldId id="313" r:id="rId19"/>
    <p:sldId id="322" r:id="rId20"/>
    <p:sldId id="299" r:id="rId21"/>
    <p:sldId id="308" r:id="rId22"/>
    <p:sldId id="301" r:id="rId23"/>
    <p:sldId id="260" r:id="rId24"/>
    <p:sldId id="303" r:id="rId25"/>
    <p:sldId id="305" r:id="rId26"/>
    <p:sldId id="306" r:id="rId27"/>
    <p:sldId id="307" r:id="rId28"/>
    <p:sldId id="304" r:id="rId29"/>
    <p:sldId id="315" r:id="rId30"/>
    <p:sldId id="316" r:id="rId31"/>
    <p:sldId id="265" r:id="rId32"/>
    <p:sldId id="317" r:id="rId33"/>
    <p:sldId id="266" r:id="rId34"/>
  </p:sldIdLst>
  <p:sldSz cx="9144000" cy="6858000" type="screen4x3"/>
  <p:notesSz cx="6881813" cy="97107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72925" autoAdjust="0"/>
  </p:normalViewPr>
  <p:slideViewPr>
    <p:cSldViewPr>
      <p:cViewPr varScale="1">
        <p:scale>
          <a:sx n="91" d="100"/>
          <a:sy n="91" d="100"/>
        </p:scale>
        <p:origin x="2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11090E9-6259-CCF3-7CF5-552BF98AC0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1326E89-42E2-0613-A0D6-BA080E93F5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FAD15A5-D231-5BF6-521F-732AA677F2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3375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38B96145-B5BB-0423-C991-AC89E1CCD1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223375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D260EA-8147-ED4C-B0BE-D04891C1D1D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5CC941A-F166-C999-E87B-11AD29AA80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94F29FB-8AB7-B738-40C6-145C562145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EA6309-64B0-EBCB-86A6-8083623F99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8663"/>
            <a:ext cx="4856163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783AA22-4380-0229-C838-34D49F74EA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613275"/>
            <a:ext cx="55054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7DB3A1F5-751E-2A95-A6D7-F89D962E45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82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64245677-5A74-7A81-C074-FB9C0E28D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223375"/>
            <a:ext cx="29829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A276FA4-7CA8-DE4D-88CF-3C6B86FC84C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a Imagem do Diapositivo 1">
            <a:extLst>
              <a:ext uri="{FF2B5EF4-FFF2-40B4-BE49-F238E27FC236}">
                <a16:creationId xmlns:a16="http://schemas.microsoft.com/office/drawing/2014/main" id="{2DFD8F40-5165-3D02-23A6-06390E73F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Marcador de Posição de Notas 2">
            <a:extLst>
              <a:ext uri="{FF2B5EF4-FFF2-40B4-BE49-F238E27FC236}">
                <a16:creationId xmlns:a16="http://schemas.microsoft.com/office/drawing/2014/main" id="{6526DB17-EAB7-1405-1021-B60119265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/>
              <a:t>Recepção de materias-primas, por camião, ferro-carril, etc..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Char char="-"/>
            </a:pPr>
            <a:r>
              <a:rPr lang="pt-PT" altLang="pt-PT"/>
              <a:t>Moenda para obtenção de uma consistência homogénea</a:t>
            </a:r>
          </a:p>
          <a:p>
            <a:pPr eaLnBrk="1" hangingPunct="1">
              <a:buFontTx/>
              <a:buChar char="-"/>
            </a:pPr>
            <a:endParaRPr lang="pt-PT" altLang="pt-PT"/>
          </a:p>
          <a:p>
            <a:pPr eaLnBrk="1" hangingPunct="1">
              <a:buFontTx/>
              <a:buChar char="-"/>
            </a:pPr>
            <a:r>
              <a:rPr lang="pt-PT" altLang="pt-PT"/>
              <a:t>-formulação doseamento e mistura</a:t>
            </a:r>
          </a:p>
          <a:p>
            <a:pPr eaLnBrk="1" hangingPunct="1">
              <a:buFontTx/>
              <a:buChar char="-"/>
            </a:pPr>
            <a:endParaRPr lang="pt-PT" altLang="pt-PT"/>
          </a:p>
          <a:p>
            <a:pPr eaLnBrk="1" hangingPunct="1">
              <a:buFontTx/>
              <a:buChar char="-"/>
            </a:pPr>
            <a:r>
              <a:rPr lang="pt-PT" altLang="pt-PT"/>
              <a:t>- ensaque, armazenamento e transporte.</a:t>
            </a:r>
          </a:p>
        </p:txBody>
      </p:sp>
      <p:sp>
        <p:nvSpPr>
          <p:cNvPr id="5124" name="Marcador de Posição do Número do Diapositivo 3">
            <a:extLst>
              <a:ext uri="{FF2B5EF4-FFF2-40B4-BE49-F238E27FC236}">
                <a16:creationId xmlns:a16="http://schemas.microsoft.com/office/drawing/2014/main" id="{A0C9D539-FAFC-478D-7EC3-793F2FAC8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4C19CC-57F6-034E-9AD5-B792C9E0E4C6}" type="slidenum">
              <a:rPr lang="pt-PT" altLang="pt-PT"/>
              <a:pPr>
                <a:spcBef>
                  <a:spcPct val="0"/>
                </a:spcBef>
              </a:pPr>
              <a:t>1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>
            <a:extLst>
              <a:ext uri="{FF2B5EF4-FFF2-40B4-BE49-F238E27FC236}">
                <a16:creationId xmlns:a16="http://schemas.microsoft.com/office/drawing/2014/main" id="{2902E040-071D-5405-4C0B-753DF4908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Marcador de Posição de Notas 2">
            <a:extLst>
              <a:ext uri="{FF2B5EF4-FFF2-40B4-BE49-F238E27FC236}">
                <a16:creationId xmlns:a16="http://schemas.microsoft.com/office/drawing/2014/main" id="{2AE59EBE-EE2A-BCF6-6019-034BAC41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/>
          </a:p>
        </p:txBody>
      </p:sp>
      <p:sp>
        <p:nvSpPr>
          <p:cNvPr id="24580" name="Marcador de Posição do Número do Diapositivo 3">
            <a:extLst>
              <a:ext uri="{FF2B5EF4-FFF2-40B4-BE49-F238E27FC236}">
                <a16:creationId xmlns:a16="http://schemas.microsoft.com/office/drawing/2014/main" id="{16225BAA-82AE-AFA2-08F3-3AC8DF5E1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D9DF3E-5DE4-2740-8983-508538BE80D2}" type="slidenum">
              <a:rPr lang="pt-PT" altLang="pt-PT"/>
              <a:pPr>
                <a:spcBef>
                  <a:spcPct val="0"/>
                </a:spcBef>
              </a:pPr>
              <a:t>12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>
            <a:extLst>
              <a:ext uri="{FF2B5EF4-FFF2-40B4-BE49-F238E27FC236}">
                <a16:creationId xmlns:a16="http://schemas.microsoft.com/office/drawing/2014/main" id="{E76E89AD-EBA2-8808-6D73-E63B6AA21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Marcador de Posição de Notas 2">
            <a:extLst>
              <a:ext uri="{FF2B5EF4-FFF2-40B4-BE49-F238E27FC236}">
                <a16:creationId xmlns:a16="http://schemas.microsoft.com/office/drawing/2014/main" id="{7D26D669-9063-ECE5-60EB-F5F7DC17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/>
          </a:p>
        </p:txBody>
      </p:sp>
      <p:sp>
        <p:nvSpPr>
          <p:cNvPr id="28676" name="Marcador de Posição do Número do Diapositivo 3">
            <a:extLst>
              <a:ext uri="{FF2B5EF4-FFF2-40B4-BE49-F238E27FC236}">
                <a16:creationId xmlns:a16="http://schemas.microsoft.com/office/drawing/2014/main" id="{D40F0B24-B71D-8CFC-70E6-AF9C6F9B5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ACE06A-4F64-FA4D-BBA5-63F54C8A0F35}" type="slidenum">
              <a:rPr lang="pt-PT" altLang="pt-PT" sz="1200"/>
              <a:pPr/>
              <a:t>14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>
            <a:extLst>
              <a:ext uri="{FF2B5EF4-FFF2-40B4-BE49-F238E27FC236}">
                <a16:creationId xmlns:a16="http://schemas.microsoft.com/office/drawing/2014/main" id="{63939AC9-FF55-20EE-9D04-5D4A4607C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Marcador de Posição de Notas 2">
            <a:extLst>
              <a:ext uri="{FF2B5EF4-FFF2-40B4-BE49-F238E27FC236}">
                <a16:creationId xmlns:a16="http://schemas.microsoft.com/office/drawing/2014/main" id="{B4734AEF-056E-E44A-39CE-48A111BDC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pt-PT" altLang="pt-PT"/>
          </a:p>
        </p:txBody>
      </p:sp>
      <p:sp>
        <p:nvSpPr>
          <p:cNvPr id="30724" name="Marcador de Posição do Número do Diapositivo 3">
            <a:extLst>
              <a:ext uri="{FF2B5EF4-FFF2-40B4-BE49-F238E27FC236}">
                <a16:creationId xmlns:a16="http://schemas.microsoft.com/office/drawing/2014/main" id="{127C7912-8F21-1383-F893-4356F3C97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0A870E-49F1-9047-98B3-2D9FCDE0811A}" type="slidenum">
              <a:rPr lang="pt-PT" altLang="pt-PT"/>
              <a:pPr>
                <a:spcBef>
                  <a:spcPct val="0"/>
                </a:spcBef>
              </a:pPr>
              <a:t>15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a Imagem do Diapositivo 1">
            <a:extLst>
              <a:ext uri="{FF2B5EF4-FFF2-40B4-BE49-F238E27FC236}">
                <a16:creationId xmlns:a16="http://schemas.microsoft.com/office/drawing/2014/main" id="{76C7DCF7-775D-B332-14D8-9E31AB400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Marcador de Posição de Notas 2">
            <a:extLst>
              <a:ext uri="{FF2B5EF4-FFF2-40B4-BE49-F238E27FC236}">
                <a16:creationId xmlns:a16="http://schemas.microsoft.com/office/drawing/2014/main" id="{78016311-994C-F213-ED87-CE6A9EEFB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/>
          </a:p>
        </p:txBody>
      </p:sp>
      <p:sp>
        <p:nvSpPr>
          <p:cNvPr id="37892" name="Marcador de Posição do Número do Diapositivo 3">
            <a:extLst>
              <a:ext uri="{FF2B5EF4-FFF2-40B4-BE49-F238E27FC236}">
                <a16:creationId xmlns:a16="http://schemas.microsoft.com/office/drawing/2014/main" id="{CD9629C5-F7C7-EAEE-D250-C61CBA82A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C05775-2960-0540-A510-09E0881A7F4A}" type="slidenum">
              <a:rPr lang="pt-PT" altLang="pt-PT" sz="1200"/>
              <a:pPr/>
              <a:t>21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>
            <a:extLst>
              <a:ext uri="{FF2B5EF4-FFF2-40B4-BE49-F238E27FC236}">
                <a16:creationId xmlns:a16="http://schemas.microsoft.com/office/drawing/2014/main" id="{3CAC72BA-D309-2D0F-48C2-2620B7584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Marcador de Posição de Notas 2">
            <a:extLst>
              <a:ext uri="{FF2B5EF4-FFF2-40B4-BE49-F238E27FC236}">
                <a16:creationId xmlns:a16="http://schemas.microsoft.com/office/drawing/2014/main" id="{CDF12284-9958-AA26-EB87-F5AD462ED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/>
              <a:t>Explicar gráfico…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</p:txBody>
      </p:sp>
      <p:sp>
        <p:nvSpPr>
          <p:cNvPr id="40964" name="Marcador de Posição do Número do Diapositivo 3">
            <a:extLst>
              <a:ext uri="{FF2B5EF4-FFF2-40B4-BE49-F238E27FC236}">
                <a16:creationId xmlns:a16="http://schemas.microsoft.com/office/drawing/2014/main" id="{5144E4E0-3A8D-BA22-E0B4-CC94E479A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6E94AC-29AE-1B4F-9117-0EAC701381CF}" type="slidenum">
              <a:rPr lang="pt-PT" altLang="pt-PT"/>
              <a:pPr>
                <a:spcBef>
                  <a:spcPct val="0"/>
                </a:spcBef>
              </a:pPr>
              <a:t>23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a Imagem do Diapositivo 1">
            <a:extLst>
              <a:ext uri="{FF2B5EF4-FFF2-40B4-BE49-F238E27FC236}">
                <a16:creationId xmlns:a16="http://schemas.microsoft.com/office/drawing/2014/main" id="{C21ECA97-FE57-18C2-293B-FC08AF908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Marcador de Posição de Notas 2">
            <a:extLst>
              <a:ext uri="{FF2B5EF4-FFF2-40B4-BE49-F238E27FC236}">
                <a16:creationId xmlns:a16="http://schemas.microsoft.com/office/drawing/2014/main" id="{450047A1-35CE-4386-52F9-A30D84E3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/>
          </a:p>
        </p:txBody>
      </p:sp>
      <p:sp>
        <p:nvSpPr>
          <p:cNvPr id="44036" name="Marcador de Posição do Número do Diapositivo 3">
            <a:extLst>
              <a:ext uri="{FF2B5EF4-FFF2-40B4-BE49-F238E27FC236}">
                <a16:creationId xmlns:a16="http://schemas.microsoft.com/office/drawing/2014/main" id="{84BCF259-5544-B401-289A-A2591016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2A5A20-2E63-2745-B416-76439D297EA8}" type="slidenum">
              <a:rPr lang="pt-PT" altLang="pt-PT" sz="1200"/>
              <a:pPr/>
              <a:t>25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a Imagem do Diapositivo 1">
            <a:extLst>
              <a:ext uri="{FF2B5EF4-FFF2-40B4-BE49-F238E27FC236}">
                <a16:creationId xmlns:a16="http://schemas.microsoft.com/office/drawing/2014/main" id="{EC1C519A-891B-5315-A9F4-AC2DD1BBD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Marcador de Posição de Notas 2">
            <a:extLst>
              <a:ext uri="{FF2B5EF4-FFF2-40B4-BE49-F238E27FC236}">
                <a16:creationId xmlns:a16="http://schemas.microsoft.com/office/drawing/2014/main" id="{5835B7C1-89C5-2F12-ED63-F909F58F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/>
          </a:p>
        </p:txBody>
      </p:sp>
      <p:sp>
        <p:nvSpPr>
          <p:cNvPr id="46084" name="Marcador de Posição do Número do Diapositivo 3">
            <a:extLst>
              <a:ext uri="{FF2B5EF4-FFF2-40B4-BE49-F238E27FC236}">
                <a16:creationId xmlns:a16="http://schemas.microsoft.com/office/drawing/2014/main" id="{FCDE7C5C-3A50-462D-F613-6315C5C04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DE0BC4-8AE9-954B-B60C-9AFA1F62AB38}" type="slidenum">
              <a:rPr lang="pt-PT" altLang="pt-PT" sz="1200"/>
              <a:pPr/>
              <a:t>26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a Imagem do Diapositivo 1">
            <a:extLst>
              <a:ext uri="{FF2B5EF4-FFF2-40B4-BE49-F238E27FC236}">
                <a16:creationId xmlns:a16="http://schemas.microsoft.com/office/drawing/2014/main" id="{2800B409-4926-BA0F-F39A-465FC3003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Marcador de Posição de Notas 2">
            <a:extLst>
              <a:ext uri="{FF2B5EF4-FFF2-40B4-BE49-F238E27FC236}">
                <a16:creationId xmlns:a16="http://schemas.microsoft.com/office/drawing/2014/main" id="{D241C414-F779-C848-F937-948FD89C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/>
          </a:p>
          <a:p>
            <a:r>
              <a:rPr lang="pt-PT" altLang="pt-PT"/>
              <a:t>No que respeita </a:t>
            </a:r>
            <a:r>
              <a:rPr lang="pt-PT" altLang="pt-PT" u="sng"/>
              <a:t>ao </a:t>
            </a:r>
            <a:r>
              <a:rPr lang="pt-PT" altLang="pt-PT" b="1" u="sng"/>
              <a:t>consumo de matérias-primas</a:t>
            </a:r>
            <a:r>
              <a:rPr lang="pt-PT" altLang="pt-PT"/>
              <a:t>, o destaque vai para a quebra nos PSC (-13,1%), ao qual se contrapõe uma estabilidade nos cereais (0,6%) e um incremento de 4,9% nas sementes e bagaços de oleaginosas (naturalmente a soja esteve em alta e sobretudo com origem nos EUA), bem como os diversos (9,6%), o que demonstra o interesse da Indústria em dispor de matérias-primas alternativas e a importância da economia circular para a competitividade e sustentabilidade do setor.</a:t>
            </a:r>
          </a:p>
          <a:p>
            <a:r>
              <a:rPr lang="pt-PT" altLang="pt-PT"/>
              <a:t>Em termos de </a:t>
            </a:r>
            <a:r>
              <a:rPr lang="pt-PT" altLang="pt-PT" b="1"/>
              <a:t>estrutura do consumo</a:t>
            </a:r>
            <a:r>
              <a:rPr lang="pt-PT" altLang="pt-PT"/>
              <a:t>, apesar de maioritários (57,4%), os cereais perderam peso relativo face a 2017 (58,4%) devido ao avanço dos bovinos e outros animais mas ainda assim, da maior importância para o mercado nacional, infelizmente numa altura em que se assiste a uma quebra na oferta nacional, com as áreas de cultivo a atingirem o mínimo histórico desde que temos registos.</a:t>
            </a:r>
          </a:p>
          <a:p>
            <a:r>
              <a:rPr lang="pt-PT" altLang="pt-PT"/>
              <a:t>As sementes e bagaços de oleaginosas reforçam a sua importância (de 22 para 23%) e os PSC reduzem ligeiramente, de 3,8% para 3,2%.</a:t>
            </a:r>
          </a:p>
          <a:p>
            <a:r>
              <a:rPr lang="pt-PT" altLang="pt-PT"/>
              <a:t>Finalmente, as matérias-primas diversas, reforçam a importância na indústria dos alimentos compostos, de 15,7% para os cerca de 17% de 2018.</a:t>
            </a:r>
          </a:p>
          <a:p>
            <a:r>
              <a:rPr lang="pt-PT" altLang="pt-PT"/>
              <a:t>Estes os aspetos mais relevantes do ano de 2018, considerando os dados das empresas associadas da IACA. Esperemos que a DGAV, tal como nos tem vindo a referir, possa publicar em breve os dados nacionais e oficiais das produções de alimentos compostos, aditivos e pré-misturas, para que tenhamos uma noção e um retrato mais fiel da situação do Setor em Portugal.</a:t>
            </a:r>
          </a:p>
          <a:p>
            <a:r>
              <a:rPr lang="pt-PT" altLang="pt-PT"/>
              <a:t>Finalmente, ao nível dos produtos </a:t>
            </a:r>
            <a:r>
              <a:rPr lang="pt-PT" altLang="pt-PT" b="1"/>
              <a:t>diversos</a:t>
            </a:r>
            <a:r>
              <a:rPr lang="pt-PT" altLang="pt-PT"/>
              <a:t>, assistimos a um aumento de 7,1% no consumo e na taxa de aprovisionamento, que se fixou em cerca de 15,7% (15,0% em 2016), demonstrando que a Indústria está atenta e preocupada em melhorar a competitividade da Fileira da produção animal em Portugal, tentando encontrar matérias-primas alternativas.</a:t>
            </a:r>
          </a:p>
          <a:p>
            <a:endParaRPr lang="pt-PT" altLang="pt-PT"/>
          </a:p>
        </p:txBody>
      </p:sp>
      <p:sp>
        <p:nvSpPr>
          <p:cNvPr id="50180" name="Marcador de Posição do Número do Diapositivo 3">
            <a:extLst>
              <a:ext uri="{FF2B5EF4-FFF2-40B4-BE49-F238E27FC236}">
                <a16:creationId xmlns:a16="http://schemas.microsoft.com/office/drawing/2014/main" id="{836FD3B0-F72E-C390-F7E2-B23A7B3D6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B25025-C2A2-9343-81F6-F31C181F4F0A}" type="slidenum">
              <a:rPr lang="pt-PT" altLang="pt-PT" sz="1200"/>
              <a:pPr/>
              <a:t>29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a Imagem do Diapositivo 1">
            <a:extLst>
              <a:ext uri="{FF2B5EF4-FFF2-40B4-BE49-F238E27FC236}">
                <a16:creationId xmlns:a16="http://schemas.microsoft.com/office/drawing/2014/main" id="{22F60FCD-688D-99B2-951F-11D470B11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Marcador de Posição de Notas 2">
            <a:extLst>
              <a:ext uri="{FF2B5EF4-FFF2-40B4-BE49-F238E27FC236}">
                <a16:creationId xmlns:a16="http://schemas.microsoft.com/office/drawing/2014/main" id="{B45465D4-D59E-B54B-3331-6CA233011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pt-PT"/>
              <a:t>PSC- produtos substitutos dos cereais </a:t>
            </a:r>
          </a:p>
        </p:txBody>
      </p:sp>
      <p:sp>
        <p:nvSpPr>
          <p:cNvPr id="52228" name="Marcador de Posição do Número do Diapositivo 3">
            <a:extLst>
              <a:ext uri="{FF2B5EF4-FFF2-40B4-BE49-F238E27FC236}">
                <a16:creationId xmlns:a16="http://schemas.microsoft.com/office/drawing/2014/main" id="{BA1BEE1B-25FB-3D66-9766-AF7491FE8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ED23B8-FC5F-BE45-B460-9D651C21466F}" type="slidenum">
              <a:rPr lang="pt-PT" altLang="pt-PT" sz="1200"/>
              <a:pPr/>
              <a:t>30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DC69249-A2AC-FA91-D04B-1085B9E74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74D04F-75B0-5744-9217-53B24E32D1E9}" type="slidenum">
              <a:rPr lang="pt-PT" altLang="pt-PT"/>
              <a:pPr>
                <a:spcBef>
                  <a:spcPct val="0"/>
                </a:spcBef>
              </a:pPr>
              <a:t>31</a:t>
            </a:fld>
            <a:endParaRPr lang="pt-PT" altLang="pt-PT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338D4A1-62BC-7E54-FD67-4A2F3476D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67DB8DA-C12E-FBC9-3960-B5B21DE0D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a Imagem do Diapositivo 1">
            <a:extLst>
              <a:ext uri="{FF2B5EF4-FFF2-40B4-BE49-F238E27FC236}">
                <a16:creationId xmlns:a16="http://schemas.microsoft.com/office/drawing/2014/main" id="{FCFD831D-9907-2245-AEB4-4A24A98FE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Marcador de Posição de Notas 2">
            <a:extLst>
              <a:ext uri="{FF2B5EF4-FFF2-40B4-BE49-F238E27FC236}">
                <a16:creationId xmlns:a16="http://schemas.microsoft.com/office/drawing/2014/main" id="{DEB5BA84-380E-4EF9-53C8-FEC560292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pt-PT"/>
              <a:t>É uma indústria já com 140 anos de idade. A primeira oportunidade que a indústria de rações teve para mostrar a sua utilidade foi nos finais do século 19 quando os cavalos e as mulas representavam o principal meio de transporte. Havia uma grande procura de alimentos de boa qualidade para cavalos. Por isso, os primeiros fabricantes que vendiam alimentos compostos começaram por misturar, armazenar e a entregar as rações a quem quisesse. Obviamente, no inicio não havia formulação nem ciência nenhuma por trás da mistura de 2 ou 3 ingredientes. Mas esta indústria foi evoluindo…</a:t>
            </a:r>
          </a:p>
          <a:p>
            <a:r>
              <a:rPr lang="pt-PT" altLang="pt-PT"/>
              <a:t> </a:t>
            </a:r>
          </a:p>
          <a:p>
            <a:r>
              <a:rPr lang="pt-PT" altLang="pt-PT"/>
              <a:t>1- Nutrição: investigação e desenvolvimento cientifico, melhor entendimento das necessidade nutricionais do animal. </a:t>
            </a:r>
          </a:p>
          <a:p>
            <a:r>
              <a:rPr lang="pt-PT" altLang="pt-PT"/>
              <a:t>2- Matérias-primas utilizadas</a:t>
            </a:r>
          </a:p>
          <a:p>
            <a:r>
              <a:rPr lang="pt-PT" altLang="pt-PT"/>
              <a:t>No inicio, os agricultores dependiam quase por completo de matérias-primas á base de grãos de cereais e forragens. Por acidente e necessidade foi-se descobrindo que os produtos secundários da moenda de farinhas, do processamento de oleaginosas, etc, tinham um valor alimentar. Verificou-se que estes produtos secundários tinham razoáveis níveis de proteínas como também de minerais e vitaminas.  </a:t>
            </a:r>
          </a:p>
          <a:p>
            <a:endParaRPr lang="pt-PT" altLang="pt-PT"/>
          </a:p>
          <a:p>
            <a:r>
              <a:rPr lang="pt-PT" altLang="pt-PT"/>
              <a:t>Houve um crescimento muito grande da indústria de alimentos compostos quando se começaram a utilizar este subprodutos da industria alimentar. Hoje existem mais de 400 materias primas para alimentos para animais.</a:t>
            </a:r>
          </a:p>
          <a:p>
            <a:r>
              <a:rPr lang="pt-PT" altLang="pt-PT"/>
              <a:t>3- Formulação: Programação linear, informática, doseamento , que vai ao encontro das necessidades nutricionais. </a:t>
            </a:r>
          </a:p>
          <a:p>
            <a:r>
              <a:rPr lang="pt-PT" altLang="pt-PT"/>
              <a:t>4- Comercio de matérias-primas: transportes</a:t>
            </a:r>
          </a:p>
          <a:p>
            <a:r>
              <a:rPr lang="pt-PT" altLang="pt-PT"/>
              <a:t>5- Tecnologias de fabrico: uso de mais e melhores máquinas.</a:t>
            </a:r>
          </a:p>
          <a:p>
            <a:r>
              <a:rPr lang="pt-PT" altLang="pt-PT"/>
              <a:t> </a:t>
            </a:r>
          </a:p>
          <a:p>
            <a:pPr eaLnBrk="1" hangingPunct="1"/>
            <a:endParaRPr lang="pt-PT" altLang="pt-PT"/>
          </a:p>
        </p:txBody>
      </p:sp>
      <p:sp>
        <p:nvSpPr>
          <p:cNvPr id="7172" name="Marcador de Posição do Número do Diapositivo 3">
            <a:extLst>
              <a:ext uri="{FF2B5EF4-FFF2-40B4-BE49-F238E27FC236}">
                <a16:creationId xmlns:a16="http://schemas.microsoft.com/office/drawing/2014/main" id="{CDD047B0-7190-DC8E-FD54-F80EBFE5A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5DF34B-E262-A840-8CFF-81A4C2230789}" type="slidenum">
              <a:rPr lang="pt-PT" altLang="pt-PT"/>
              <a:pPr>
                <a:spcBef>
                  <a:spcPct val="0"/>
                </a:spcBef>
              </a:pPr>
              <a:t>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a Imagem do Diapositivo 1">
            <a:extLst>
              <a:ext uri="{FF2B5EF4-FFF2-40B4-BE49-F238E27FC236}">
                <a16:creationId xmlns:a16="http://schemas.microsoft.com/office/drawing/2014/main" id="{2D6BF716-9CB0-6B67-FE10-0D8F76DD5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Marcador de Posição de Notas 2">
            <a:extLst>
              <a:ext uri="{FF2B5EF4-FFF2-40B4-BE49-F238E27FC236}">
                <a16:creationId xmlns:a16="http://schemas.microsoft.com/office/drawing/2014/main" id="{9779E543-AC7C-52DF-C93D-229D73AB2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  <p:sp>
        <p:nvSpPr>
          <p:cNvPr id="59396" name="Marcador de Posição do Número do Diapositivo 3">
            <a:extLst>
              <a:ext uri="{FF2B5EF4-FFF2-40B4-BE49-F238E27FC236}">
                <a16:creationId xmlns:a16="http://schemas.microsoft.com/office/drawing/2014/main" id="{0E298ED4-CB0A-3816-8B3A-A975FF533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672DF2-B051-4E4D-ACC3-EE692F663B6E}" type="slidenum">
              <a:rPr lang="pt-PT" altLang="pt-PT"/>
              <a:pPr>
                <a:spcBef>
                  <a:spcPct val="0"/>
                </a:spcBef>
              </a:pPr>
              <a:t>33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>
            <a:extLst>
              <a:ext uri="{FF2B5EF4-FFF2-40B4-BE49-F238E27FC236}">
                <a16:creationId xmlns:a16="http://schemas.microsoft.com/office/drawing/2014/main" id="{04B1771E-BAAC-6C67-ABE2-8EE0A1549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Marcador de Posição de Notas 2">
            <a:extLst>
              <a:ext uri="{FF2B5EF4-FFF2-40B4-BE49-F238E27FC236}">
                <a16:creationId xmlns:a16="http://schemas.microsoft.com/office/drawing/2014/main" id="{3C7CEA97-3719-138C-2BD3-BB7BA700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/>
              <a:t>As operações fundamentais da fábrica de rações estão aqui descritas. – a moenda, doseamento e mistura, e granulação.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Char char="-"/>
            </a:pPr>
            <a:r>
              <a:rPr lang="pt-PT" altLang="pt-PT"/>
              <a:t>Há 130 anos atrás, quando esta industria começou a aparecer, ração consistia na simples mistura de poucas matérias-primas. </a:t>
            </a:r>
          </a:p>
          <a:p>
            <a:pPr eaLnBrk="1" hangingPunct="1">
              <a:buFontTx/>
              <a:buChar char="-"/>
            </a:pPr>
            <a:endParaRPr lang="pt-PT" altLang="pt-PT"/>
          </a:p>
          <a:p>
            <a:pPr eaLnBrk="1" hangingPunct="1">
              <a:buFontTx/>
              <a:buChar char="-"/>
            </a:pPr>
            <a:r>
              <a:rPr lang="pt-PT" altLang="pt-PT"/>
              <a:t>Com o melhor entendimento das necessidades nutricionais de cada animal e da composição quimica das matérias-primas e o que elas podiam fornecer aos animais, começaram-se a dosear as matérias-primas antes da mistura propriamente dita.</a:t>
            </a:r>
          </a:p>
          <a:p>
            <a:pPr eaLnBrk="1" hangingPunct="1">
              <a:buFontTx/>
              <a:buChar char="-"/>
            </a:pPr>
            <a:endParaRPr lang="pt-PT" altLang="pt-PT"/>
          </a:p>
          <a:p>
            <a:pPr eaLnBrk="1" hangingPunct="1">
              <a:buFontTx/>
              <a:buChar char="-"/>
            </a:pPr>
            <a:r>
              <a:rPr lang="pt-PT" altLang="pt-PT"/>
              <a:t>Seguidamente apareceu a moenda. Cada materia-prima era moida para obtenção de uma consistencia homogenea para facilitar a mistura.</a:t>
            </a:r>
          </a:p>
          <a:p>
            <a:pPr eaLnBrk="1" hangingPunct="1">
              <a:buFontTx/>
              <a:buChar char="-"/>
            </a:pPr>
            <a:endParaRPr lang="pt-PT" altLang="pt-PT"/>
          </a:p>
          <a:p>
            <a:pPr eaLnBrk="1" hangingPunct="1">
              <a:buFontTx/>
              <a:buChar char="-"/>
            </a:pPr>
            <a:r>
              <a:rPr lang="pt-PT" altLang="pt-PT"/>
              <a:t> a ultima operação fundamental a aparecer foi a granulação para o fabrico de rações em granulos. No entanto, esta operação é optativa pois as rações hoje em dia tambem podem ser comercializadas em forma de farinados</a:t>
            </a:r>
          </a:p>
        </p:txBody>
      </p:sp>
      <p:sp>
        <p:nvSpPr>
          <p:cNvPr id="9220" name="Marcador de Posição do Número do Diapositivo 3">
            <a:extLst>
              <a:ext uri="{FF2B5EF4-FFF2-40B4-BE49-F238E27FC236}">
                <a16:creationId xmlns:a16="http://schemas.microsoft.com/office/drawing/2014/main" id="{1896B6CC-42B1-23A5-59CD-A12ED7679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B17F26-990D-0C4C-9290-65FEF616C038}" type="slidenum">
              <a:rPr lang="pt-PT" altLang="pt-PT"/>
              <a:pPr>
                <a:spcBef>
                  <a:spcPct val="0"/>
                </a:spcBef>
              </a:pPr>
              <a:t>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a Imagem do Diapositivo 1">
            <a:extLst>
              <a:ext uri="{FF2B5EF4-FFF2-40B4-BE49-F238E27FC236}">
                <a16:creationId xmlns:a16="http://schemas.microsoft.com/office/drawing/2014/main" id="{DEF4BB2D-66B0-03F5-99A6-072A03FC0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Posição de Notas 2">
            <a:extLst>
              <a:ext uri="{FF2B5EF4-FFF2-40B4-BE49-F238E27FC236}">
                <a16:creationId xmlns:a16="http://schemas.microsoft.com/office/drawing/2014/main" id="{4007841A-78CD-93CA-D67C-F7016A65C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1848 – Fabrico de sacos de algodão que substituiram os barris de madeira para armazenamento de materias-primas. Mais baaratos e ocupam menos espaço que os barris de madeira.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1870 – Rolos de aço e porcelana, para moenda de farinha e processamento de grãos de cereais.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1895 – Moinhos de martelos para moagem de materias primas.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1905 – Electroímanes comerciais disponíveis, importante para evitar que particulas metálicas cheguem ao produto final.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1911 – Primeira granuladora comercial em Inglaterra.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1913 – Primeira misturadora de melaços, importante porque a partir daí começa-se a poder usar liquidos nas rações.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1914 – Misturadora horizontal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1918 – Primeira misturadora vertical</a:t>
            </a:r>
          </a:p>
          <a:p>
            <a:pPr eaLnBrk="1" hangingPunct="1"/>
            <a:endParaRPr lang="pt-PT" altLang="pt-PT"/>
          </a:p>
        </p:txBody>
      </p:sp>
      <p:sp>
        <p:nvSpPr>
          <p:cNvPr id="11268" name="Marcador de Posição do Número do Diapositivo 3">
            <a:extLst>
              <a:ext uri="{FF2B5EF4-FFF2-40B4-BE49-F238E27FC236}">
                <a16:creationId xmlns:a16="http://schemas.microsoft.com/office/drawing/2014/main" id="{9C048D53-646B-BCF4-9A88-6B65F3353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812105-0FBA-1E4C-817F-E51F2D6BE0E3}" type="slidenum">
              <a:rPr lang="pt-PT" altLang="pt-PT"/>
              <a:pPr>
                <a:spcBef>
                  <a:spcPct val="0"/>
                </a:spcBef>
              </a:pPr>
              <a:t>4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a Imagem do Diapositivo 1">
            <a:extLst>
              <a:ext uri="{FF2B5EF4-FFF2-40B4-BE49-F238E27FC236}">
                <a16:creationId xmlns:a16="http://schemas.microsoft.com/office/drawing/2014/main" id="{724399E2-A8A2-C3F8-1E2A-660A99445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Marcador de Posição de Notas 2">
            <a:extLst>
              <a:ext uri="{FF2B5EF4-FFF2-40B4-BE49-F238E27FC236}">
                <a16:creationId xmlns:a16="http://schemas.microsoft.com/office/drawing/2014/main" id="{764C88CC-B45D-A15D-2228-A11996796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1941 – Arrefecedor vertical de grânulos, em vez de arrefecer ao ar.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1942 – Primeiro camião para transporte a granel para entragas de alimento a granel.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1948 – Uso de sacos de papel em vez de sacos de algodão, que a partir daí é usado de uma forma geral.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1950 – Primeiro arrefecedor horizontal de grânulos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1962 – Desenvolvimento do teste de durabilidade dos grânulos pela KSU.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1975 – Primeira fábrica de rações totalmente computarizada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1985 – Utilização do expander que permite aos fabricantes de alimentos compostos melhorar: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	-digestibilidade dos nutrientes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	- qualidade dos granulos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	- higiene do alimento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	- e a produtividade geral da fábrica</a:t>
            </a:r>
          </a:p>
          <a:p>
            <a:pPr eaLnBrk="1" hangingPunct="1"/>
            <a:endParaRPr lang="pt-PT" altLang="pt-PT"/>
          </a:p>
        </p:txBody>
      </p:sp>
      <p:sp>
        <p:nvSpPr>
          <p:cNvPr id="13316" name="Marcador de Posição do Número do Diapositivo 3">
            <a:extLst>
              <a:ext uri="{FF2B5EF4-FFF2-40B4-BE49-F238E27FC236}">
                <a16:creationId xmlns:a16="http://schemas.microsoft.com/office/drawing/2014/main" id="{011B6D5B-FBD6-31D1-E8DF-400AD0CE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A07F09-C399-AA48-9356-BA957ECFE3EA}" type="slidenum">
              <a:rPr lang="pt-PT" altLang="pt-PT"/>
              <a:pPr>
                <a:spcBef>
                  <a:spcPct val="0"/>
                </a:spcBef>
              </a:pPr>
              <a:t>5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>
            <a:extLst>
              <a:ext uri="{FF2B5EF4-FFF2-40B4-BE49-F238E27FC236}">
                <a16:creationId xmlns:a16="http://schemas.microsoft.com/office/drawing/2014/main" id="{24F26B97-904F-2547-F808-33B9449BC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Marcador de Posição de Notas 2">
            <a:extLst>
              <a:ext uri="{FF2B5EF4-FFF2-40B4-BE49-F238E27FC236}">
                <a16:creationId xmlns:a16="http://schemas.microsoft.com/office/drawing/2014/main" id="{71B92814-21AB-A4DD-FA37-8968B812A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  <p:sp>
        <p:nvSpPr>
          <p:cNvPr id="15364" name="Marcador de Posição do Número do Diapositivo 3">
            <a:extLst>
              <a:ext uri="{FF2B5EF4-FFF2-40B4-BE49-F238E27FC236}">
                <a16:creationId xmlns:a16="http://schemas.microsoft.com/office/drawing/2014/main" id="{4727B616-D6E1-6538-3F43-E00EE123D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0DBEA0-8DF7-9344-B7CE-573CE6AE192C}" type="slidenum">
              <a:rPr lang="pt-PT" altLang="pt-PT"/>
              <a:pPr>
                <a:spcBef>
                  <a:spcPct val="0"/>
                </a:spcBef>
              </a:pPr>
              <a:t>6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a Imagem do Diapositivo 1">
            <a:extLst>
              <a:ext uri="{FF2B5EF4-FFF2-40B4-BE49-F238E27FC236}">
                <a16:creationId xmlns:a16="http://schemas.microsoft.com/office/drawing/2014/main" id="{D0B583D1-844E-8C39-6946-30DFACDD0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Marcador de Posição de Notas 2">
            <a:extLst>
              <a:ext uri="{FF2B5EF4-FFF2-40B4-BE49-F238E27FC236}">
                <a16:creationId xmlns:a16="http://schemas.microsoft.com/office/drawing/2014/main" id="{757E4570-0DAA-B263-6D46-530CADAF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/>
          </a:p>
        </p:txBody>
      </p:sp>
      <p:sp>
        <p:nvSpPr>
          <p:cNvPr id="26628" name="Marcador de Posição do Número do Diapositivo 3">
            <a:extLst>
              <a:ext uri="{FF2B5EF4-FFF2-40B4-BE49-F238E27FC236}">
                <a16:creationId xmlns:a16="http://schemas.microsoft.com/office/drawing/2014/main" id="{6F0FAB03-44E4-B179-DC14-6A57A2F31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B0A0A8-A204-494C-97C6-D14EAD807F7D}" type="slidenum">
              <a:rPr lang="pt-PT" altLang="pt-PT" sz="1200"/>
              <a:pPr/>
              <a:t>9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>
            <a:extLst>
              <a:ext uri="{FF2B5EF4-FFF2-40B4-BE49-F238E27FC236}">
                <a16:creationId xmlns:a16="http://schemas.microsoft.com/office/drawing/2014/main" id="{C5B24904-EE11-8DF1-C836-10FFB9CEA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Marcador de Posição de Notas 2">
            <a:extLst>
              <a:ext uri="{FF2B5EF4-FFF2-40B4-BE49-F238E27FC236}">
                <a16:creationId xmlns:a16="http://schemas.microsoft.com/office/drawing/2014/main" id="{C7935B38-A9B3-BEB9-484D-F261B7D6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/>
          </a:p>
        </p:txBody>
      </p:sp>
      <p:sp>
        <p:nvSpPr>
          <p:cNvPr id="20484" name="Marcador de Posição do Número do Diapositivo 3">
            <a:extLst>
              <a:ext uri="{FF2B5EF4-FFF2-40B4-BE49-F238E27FC236}">
                <a16:creationId xmlns:a16="http://schemas.microsoft.com/office/drawing/2014/main" id="{AF7A2835-4F14-D21A-408B-1705C9C96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09BF6-EBAA-F343-B48E-4906A1B3D358}" type="slidenum">
              <a:rPr lang="pt-PT" altLang="pt-PT"/>
              <a:pPr>
                <a:spcBef>
                  <a:spcPct val="0"/>
                </a:spcBef>
              </a:pPr>
              <a:t>10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>
            <a:extLst>
              <a:ext uri="{FF2B5EF4-FFF2-40B4-BE49-F238E27FC236}">
                <a16:creationId xmlns:a16="http://schemas.microsoft.com/office/drawing/2014/main" id="{022F5912-04B3-BBFE-D86D-AA825D74A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Marcador de Posição de Notas 2">
            <a:extLst>
              <a:ext uri="{FF2B5EF4-FFF2-40B4-BE49-F238E27FC236}">
                <a16:creationId xmlns:a16="http://schemas.microsoft.com/office/drawing/2014/main" id="{A3B7929B-99E2-85DF-E7CD-CA3AFE830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/>
          </a:p>
        </p:txBody>
      </p:sp>
      <p:sp>
        <p:nvSpPr>
          <p:cNvPr id="22532" name="Marcador de Posição do Número do Diapositivo 3">
            <a:extLst>
              <a:ext uri="{FF2B5EF4-FFF2-40B4-BE49-F238E27FC236}">
                <a16:creationId xmlns:a16="http://schemas.microsoft.com/office/drawing/2014/main" id="{E75269D4-3B2B-8E2E-F968-A34DAEF10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729B52-222E-894A-9817-BE879B25535A}" type="slidenum">
              <a:rPr lang="pt-PT" altLang="pt-PT"/>
              <a:pPr>
                <a:spcBef>
                  <a:spcPct val="0"/>
                </a:spcBef>
              </a:pPr>
              <a:t>11</a:t>
            </a:fld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0BEAA2-06E4-B2C2-5D18-2D210DD23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32E11C-C630-4522-78BA-57A29441C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96E93-6923-07B8-5522-5DBF2DDFB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B7DC-99F3-7744-82AF-1EECE14FE5DC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6499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F70A1-D96C-E488-3CE4-EC0C3A60B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6A851D-7247-1931-E55A-916CF94E9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3EC5A-ADDD-098A-E4BA-E1379835D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8E61-E7C3-314D-9596-F0426708BC94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32278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997806-5DDA-3544-31FD-2545F7D8C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E3A2C0-951B-27F0-989C-576B52AFF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4CE22E-1188-5B79-73F5-E8F4C0677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C12B-237C-194D-B964-ED776185DE2F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34712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D678A-83AD-4337-E546-2745FF2AE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A3C4A3-4CC8-0B52-26D6-06AB6B69D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8C6501-A7D1-1760-0C9F-7D77EE0E2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2C45-49FB-364F-8626-3368D696B623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4688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32F23E-A2B1-A0A1-3FE1-B302B0250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276ED9-CEF0-D0F8-7013-48321E860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25376E-C3F8-BF1F-4AF0-28F192476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47A8-18A6-E84B-990A-B9A3C9B600BD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81645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2F6308-1E10-9858-2BE4-DFB706355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127AA-5F2B-BE50-DF71-DD00B01D2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566CF8-17BF-8AC6-441D-564477A09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E719-FB22-464D-B04E-AD3CDC023C49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37999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9021F-AF4E-4180-8DD4-9F566535B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1501A-F1AD-629C-786F-74D9345FF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5E9E8-39F1-99CC-5378-51CABE937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ED3B-190F-4042-8099-1970B9C4F5A0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51484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6C5FC-2D4D-576A-F8F7-5E5989651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D497B-0F7B-B741-40C8-176A57D04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2B413-2BD3-B9D1-8207-9808D2426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4985-8045-F14E-B281-246798BE608D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92282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680C13-4307-0719-A15C-36F50AF31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1C0BCB-40E3-0C73-9894-A8D935A41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472217-DDBB-74BD-E8B3-3EB677C07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CFD4-25A3-D944-8CE6-F1626F7CC20B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52612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8C10D-C6BB-FA3B-F9CB-24D9D17D2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1FDC9E-BEDA-084C-32BC-9F15B661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E1C7E7-6C6C-0190-B49C-4F020AC0D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0A3A-BFC1-AB4E-95F6-EFC0491714A1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54861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FE9593-0EE4-40D8-1DA9-9C0C27BF2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0A8345-7E56-C407-1E51-C107A6643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C8A4BB-50E5-59A7-1F7A-C70083786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38E5-7105-2740-BAE7-2CD06924864F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3879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8C7874-2A12-925E-00BF-C6026491A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B2EE1-0EFB-5CF9-7FEE-B37EF7E3C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415DD-76DB-C38B-0C09-8E9A299D7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1736-4EC0-114A-A9D6-CA14FD86021A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77526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28766-3F39-7268-163C-5FF76C268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58C5E-F402-F07F-BD78-C6D762949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10AE5-7EC7-9B50-61CD-2E905AAA0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6E33-1D02-934E-93CA-3FFDB42C8FFE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266514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0B4DD5-FFB5-9D4B-0528-2B3389437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B97D40-97BC-1BD8-3766-31BD22AA6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/>
              <a:t>Click to edit Master text styles</a:t>
            </a:r>
          </a:p>
          <a:p>
            <a:pPr lvl="1"/>
            <a:r>
              <a:rPr lang="en-GB" altLang="pt-PT"/>
              <a:t>Second level</a:t>
            </a:r>
          </a:p>
          <a:p>
            <a:pPr lvl="2"/>
            <a:r>
              <a:rPr lang="en-GB" altLang="pt-PT"/>
              <a:t>Third level</a:t>
            </a:r>
          </a:p>
          <a:p>
            <a:pPr lvl="3"/>
            <a:r>
              <a:rPr lang="en-GB" altLang="pt-PT"/>
              <a:t>Fourth level</a:t>
            </a:r>
          </a:p>
          <a:p>
            <a:pPr lvl="4"/>
            <a:r>
              <a:rPr lang="en-GB" altLang="pt-P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1BD4B8-E6BA-4079-55B9-A971BC9C2B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D96D6E-1472-802E-AB6C-A6977F0C98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5ACD2C-B2CD-3B11-29C0-24E0BDA210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A3BEBC7-9396-D643-9BF3-20F437D2AFC9}" type="slidenum">
              <a:rPr lang="en-GB" altLang="pt-PT"/>
              <a:pPr>
                <a:defRPr/>
              </a:pPr>
              <a:t>‹nº›</a:t>
            </a:fld>
            <a:endParaRPr lang="en-GB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hyperlink" Target="http://www.ifif.org/index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camares.pt/iaca/index2.htm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>
            <a:extLst>
              <a:ext uri="{FF2B5EF4-FFF2-40B4-BE49-F238E27FC236}">
                <a16:creationId xmlns:a16="http://schemas.microsoft.com/office/drawing/2014/main" id="{35AAB53C-356E-FC28-F58D-87DE111E8BE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810000"/>
          <a:ext cx="838200" cy="854076"/>
        </p:xfrm>
        <a:graphic>
          <a:graphicData uri="http://schemas.openxmlformats.org/drawingml/2006/table">
            <a:tbl>
              <a:tblPr/>
              <a:tblGrid>
                <a:gridCol w="2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5" name="Rectangle 29">
            <a:extLst>
              <a:ext uri="{FF2B5EF4-FFF2-40B4-BE49-F238E27FC236}">
                <a16:creationId xmlns:a16="http://schemas.microsoft.com/office/drawing/2014/main" id="{3F220296-B7E4-9E36-7C24-C2FE92A3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97425"/>
            <a:ext cx="7493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26" name="AutoShape 30">
            <a:extLst>
              <a:ext uri="{FF2B5EF4-FFF2-40B4-BE49-F238E27FC236}">
                <a16:creationId xmlns:a16="http://schemas.microsoft.com/office/drawing/2014/main" id="{589DC404-591C-B4B3-6DCE-BB35F57C22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51844" y="3501232"/>
            <a:ext cx="1368425" cy="503237"/>
          </a:xfrm>
          <a:prstGeom prst="homePlate">
            <a:avLst>
              <a:gd name="adj" fmla="val 753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27" name="AutoShape 31">
            <a:extLst>
              <a:ext uri="{FF2B5EF4-FFF2-40B4-BE49-F238E27FC236}">
                <a16:creationId xmlns:a16="http://schemas.microsoft.com/office/drawing/2014/main" id="{5E416862-6AE1-A9C3-A13C-AF554437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28800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28" name="Line 32">
            <a:extLst>
              <a:ext uri="{FF2B5EF4-FFF2-40B4-BE49-F238E27FC236}">
                <a16:creationId xmlns:a16="http://schemas.microsoft.com/office/drawing/2014/main" id="{F574751F-92AF-C5E0-DD0B-786B9C5C1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29" name="AutoShape 33">
            <a:extLst>
              <a:ext uri="{FF2B5EF4-FFF2-40B4-BE49-F238E27FC236}">
                <a16:creationId xmlns:a16="http://schemas.microsoft.com/office/drawing/2014/main" id="{0710F5DF-4625-6E40-AD47-04C498D80AD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52800" y="4953000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30" name="Line 34">
            <a:extLst>
              <a:ext uri="{FF2B5EF4-FFF2-40B4-BE49-F238E27FC236}">
                <a16:creationId xmlns:a16="http://schemas.microsoft.com/office/drawing/2014/main" id="{61FCEADD-B201-C95E-9037-E7A814C56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1" name="Line 35">
            <a:extLst>
              <a:ext uri="{FF2B5EF4-FFF2-40B4-BE49-F238E27FC236}">
                <a16:creationId xmlns:a16="http://schemas.microsoft.com/office/drawing/2014/main" id="{86FD2178-896F-A043-C439-99A6056FD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2" name="Line 36">
            <a:extLst>
              <a:ext uri="{FF2B5EF4-FFF2-40B4-BE49-F238E27FC236}">
                <a16:creationId xmlns:a16="http://schemas.microsoft.com/office/drawing/2014/main" id="{FA41CB55-8CB2-98DD-BF4F-D53A137AC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3" name="Line 37">
            <a:extLst>
              <a:ext uri="{FF2B5EF4-FFF2-40B4-BE49-F238E27FC236}">
                <a16:creationId xmlns:a16="http://schemas.microsoft.com/office/drawing/2014/main" id="{6DC245D6-3A91-6551-9253-AB224EE52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048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2FFF78C0-BD3F-F473-8ED5-15D45029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89363"/>
            <a:ext cx="792163" cy="75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35" name="Line 39">
            <a:extLst>
              <a:ext uri="{FF2B5EF4-FFF2-40B4-BE49-F238E27FC236}">
                <a16:creationId xmlns:a16="http://schemas.microsoft.com/office/drawing/2014/main" id="{67D7B519-1F8B-1D9A-5981-189AEDB90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1700213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6" name="AutoShape 40">
            <a:extLst>
              <a:ext uri="{FF2B5EF4-FFF2-40B4-BE49-F238E27FC236}">
                <a16:creationId xmlns:a16="http://schemas.microsoft.com/office/drawing/2014/main" id="{41390118-57C4-B9A3-9B53-50A1D85FDC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19700" y="4797425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37" name="AutoShape 41">
            <a:extLst>
              <a:ext uri="{FF2B5EF4-FFF2-40B4-BE49-F238E27FC236}">
                <a16:creationId xmlns:a16="http://schemas.microsoft.com/office/drawing/2014/main" id="{B09C34F7-491F-34EE-55DB-3C0DAE7D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484313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38" name="AutoShape 42">
            <a:extLst>
              <a:ext uri="{FF2B5EF4-FFF2-40B4-BE49-F238E27FC236}">
                <a16:creationId xmlns:a16="http://schemas.microsoft.com/office/drawing/2014/main" id="{8C14860A-4B6C-EE57-F90D-F0ED5515832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46763" y="3378200"/>
            <a:ext cx="1676400" cy="914400"/>
          </a:xfrm>
          <a:prstGeom prst="homePlate">
            <a:avLst>
              <a:gd name="adj" fmla="val 507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39" name="Line 43">
            <a:extLst>
              <a:ext uri="{FF2B5EF4-FFF2-40B4-BE49-F238E27FC236}">
                <a16:creationId xmlns:a16="http://schemas.microsoft.com/office/drawing/2014/main" id="{4D436E0A-3B22-D24A-51FE-418652620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2997200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40" name="Line 44">
            <a:extLst>
              <a:ext uri="{FF2B5EF4-FFF2-40B4-BE49-F238E27FC236}">
                <a16:creationId xmlns:a16="http://schemas.microsoft.com/office/drawing/2014/main" id="{2C82B05E-08C7-4CD7-12FE-66F7194FB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2088" y="256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41" name="Oval 45">
            <a:extLst>
              <a:ext uri="{FF2B5EF4-FFF2-40B4-BE49-F238E27FC236}">
                <a16:creationId xmlns:a16="http://schemas.microsoft.com/office/drawing/2014/main" id="{62903E02-81A3-7886-7D48-58CEB66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276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42" name="Line 46">
            <a:extLst>
              <a:ext uri="{FF2B5EF4-FFF2-40B4-BE49-F238E27FC236}">
                <a16:creationId xmlns:a16="http://schemas.microsoft.com/office/drawing/2014/main" id="{E4BE623E-8251-2722-5139-295E220D7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0650" y="23495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aphicFrame>
        <p:nvGraphicFramePr>
          <p:cNvPr id="37935" name="Group 47">
            <a:extLst>
              <a:ext uri="{FF2B5EF4-FFF2-40B4-BE49-F238E27FC236}">
                <a16:creationId xmlns:a16="http://schemas.microsoft.com/office/drawing/2014/main" id="{06273E52-1890-0EB6-2DF5-D787F3AAA8DF}"/>
              </a:ext>
            </a:extLst>
          </p:cNvPr>
          <p:cNvGraphicFramePr>
            <a:graphicFrameLocks noGrp="1"/>
          </p:cNvGraphicFramePr>
          <p:nvPr/>
        </p:nvGraphicFramePr>
        <p:xfrm>
          <a:off x="6588125" y="4797425"/>
          <a:ext cx="1477963" cy="854076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65" name="Line 69">
            <a:extLst>
              <a:ext uri="{FF2B5EF4-FFF2-40B4-BE49-F238E27FC236}">
                <a16:creationId xmlns:a16="http://schemas.microsoft.com/office/drawing/2014/main" id="{A2F51C53-9979-9478-AD17-837D4EB97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437063"/>
            <a:ext cx="381000" cy="228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66" name="AutoShape 70">
            <a:extLst>
              <a:ext uri="{FF2B5EF4-FFF2-40B4-BE49-F238E27FC236}">
                <a16:creationId xmlns:a16="http://schemas.microsoft.com/office/drawing/2014/main" id="{3D786C1E-863D-5FB1-0500-75A9D718B8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7813" y="3500438"/>
            <a:ext cx="1368425" cy="504825"/>
          </a:xfrm>
          <a:prstGeom prst="homePlate">
            <a:avLst>
              <a:gd name="adj" fmla="val 750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67" name="AutoShape 71">
            <a:extLst>
              <a:ext uri="{FF2B5EF4-FFF2-40B4-BE49-F238E27FC236}">
                <a16:creationId xmlns:a16="http://schemas.microsoft.com/office/drawing/2014/main" id="{82388C12-3051-0C65-8130-498030DA7E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55875" y="3500438"/>
            <a:ext cx="1368425" cy="504825"/>
          </a:xfrm>
          <a:prstGeom prst="homePlate">
            <a:avLst>
              <a:gd name="adj" fmla="val 750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68" name="Line 72">
            <a:extLst>
              <a:ext uri="{FF2B5EF4-FFF2-40B4-BE49-F238E27FC236}">
                <a16:creationId xmlns:a16="http://schemas.microsoft.com/office/drawing/2014/main" id="{E0A04E03-66FF-A7DB-9A5A-271DCC304E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276475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69" name="AutoShape 73">
            <a:extLst>
              <a:ext uri="{FF2B5EF4-FFF2-40B4-BE49-F238E27FC236}">
                <a16:creationId xmlns:a16="http://schemas.microsoft.com/office/drawing/2014/main" id="{7CFBD597-2EA1-E23C-E2B1-66D60FE722F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47813" y="5300663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70" name="AutoShape 74">
            <a:extLst>
              <a:ext uri="{FF2B5EF4-FFF2-40B4-BE49-F238E27FC236}">
                <a16:creationId xmlns:a16="http://schemas.microsoft.com/office/drawing/2014/main" id="{B09EAC16-0014-2B37-217B-52A53CA6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205038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71" name="AutoShape 75">
            <a:extLst>
              <a:ext uri="{FF2B5EF4-FFF2-40B4-BE49-F238E27FC236}">
                <a16:creationId xmlns:a16="http://schemas.microsoft.com/office/drawing/2014/main" id="{6E0640A7-69B1-3B14-3B06-E9BBC03E7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32476" y="2168525"/>
            <a:ext cx="863600" cy="504825"/>
          </a:xfrm>
          <a:prstGeom prst="homePlate">
            <a:avLst>
              <a:gd name="adj" fmla="val 473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72" name="AutoShape 76">
            <a:extLst>
              <a:ext uri="{FF2B5EF4-FFF2-40B4-BE49-F238E27FC236}">
                <a16:creationId xmlns:a16="http://schemas.microsoft.com/office/drawing/2014/main" id="{0EFD5AF3-4CF5-151C-E786-418F7964A4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37301" y="2168525"/>
            <a:ext cx="863600" cy="504825"/>
          </a:xfrm>
          <a:prstGeom prst="homePlate">
            <a:avLst>
              <a:gd name="adj" fmla="val 473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73" name="AutoShape 77">
            <a:extLst>
              <a:ext uri="{FF2B5EF4-FFF2-40B4-BE49-F238E27FC236}">
                <a16:creationId xmlns:a16="http://schemas.microsoft.com/office/drawing/2014/main" id="{18360110-A383-8083-BA96-FC1F2CAAAD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40538" y="2168525"/>
            <a:ext cx="863600" cy="504825"/>
          </a:xfrm>
          <a:prstGeom prst="homePlate">
            <a:avLst>
              <a:gd name="adj" fmla="val 473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74" name="Line 78">
            <a:extLst>
              <a:ext uri="{FF2B5EF4-FFF2-40B4-BE49-F238E27FC236}">
                <a16:creationId xmlns:a16="http://schemas.microsoft.com/office/drawing/2014/main" id="{8A5C0B96-6D25-6B78-E6A1-9B2A69E19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3500438"/>
            <a:ext cx="0" cy="649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5" name="Line 79">
            <a:extLst>
              <a:ext uri="{FF2B5EF4-FFF2-40B4-BE49-F238E27FC236}">
                <a16:creationId xmlns:a16="http://schemas.microsoft.com/office/drawing/2014/main" id="{E16B4597-A8D0-6A6A-8011-0BA0DDB75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2349500"/>
            <a:ext cx="287338" cy="3587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6" name="Rectangle 80">
            <a:extLst>
              <a:ext uri="{FF2B5EF4-FFF2-40B4-BE49-F238E27FC236}">
                <a16:creationId xmlns:a16="http://schemas.microsoft.com/office/drawing/2014/main" id="{813C6EB9-B615-A017-3B73-3C581103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508500"/>
            <a:ext cx="144145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4177" name="Line 81">
            <a:extLst>
              <a:ext uri="{FF2B5EF4-FFF2-40B4-BE49-F238E27FC236}">
                <a16:creationId xmlns:a16="http://schemas.microsoft.com/office/drawing/2014/main" id="{9B6403F4-ECD7-490B-C653-69A496BAB7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3213100"/>
            <a:ext cx="0" cy="7921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8" name="Line 82">
            <a:extLst>
              <a:ext uri="{FF2B5EF4-FFF2-40B4-BE49-F238E27FC236}">
                <a16:creationId xmlns:a16="http://schemas.microsoft.com/office/drawing/2014/main" id="{0BB3A905-2040-C359-3C24-C4FA6F8D2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1916113"/>
            <a:ext cx="360363" cy="4333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9" name="Line 83">
            <a:extLst>
              <a:ext uri="{FF2B5EF4-FFF2-40B4-BE49-F238E27FC236}">
                <a16:creationId xmlns:a16="http://schemas.microsoft.com/office/drawing/2014/main" id="{FFE634F9-32C8-0092-8A3A-980FEF9D35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2852738"/>
            <a:ext cx="0" cy="863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80" name="Line 84">
            <a:extLst>
              <a:ext uri="{FF2B5EF4-FFF2-40B4-BE49-F238E27FC236}">
                <a16:creationId xmlns:a16="http://schemas.microsoft.com/office/drawing/2014/main" id="{3E7F5E46-584A-73FF-4487-1BDC5C383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1557338"/>
            <a:ext cx="719138" cy="2873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81" name="Line 85">
            <a:extLst>
              <a:ext uri="{FF2B5EF4-FFF2-40B4-BE49-F238E27FC236}">
                <a16:creationId xmlns:a16="http://schemas.microsoft.com/office/drawing/2014/main" id="{220AC0CE-317D-05B6-C5CA-022B6909E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3933825"/>
            <a:ext cx="0" cy="7191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82" name="Text Box 86">
            <a:extLst>
              <a:ext uri="{FF2B5EF4-FFF2-40B4-BE49-F238E27FC236}">
                <a16:creationId xmlns:a16="http://schemas.microsoft.com/office/drawing/2014/main" id="{165A5F6D-FF08-6EB5-0C3F-FEE5217C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Recepção</a:t>
            </a:r>
          </a:p>
        </p:txBody>
      </p:sp>
      <p:sp>
        <p:nvSpPr>
          <p:cNvPr id="4183" name="Text Box 87">
            <a:extLst>
              <a:ext uri="{FF2B5EF4-FFF2-40B4-BE49-F238E27FC236}">
                <a16:creationId xmlns:a16="http://schemas.microsoft.com/office/drawing/2014/main" id="{DBF7BFE4-E76C-DE9E-5312-A1C99F48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1497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Ensaque</a:t>
            </a:r>
          </a:p>
        </p:txBody>
      </p:sp>
      <p:sp>
        <p:nvSpPr>
          <p:cNvPr id="4184" name="Text Box 88">
            <a:extLst>
              <a:ext uri="{FF2B5EF4-FFF2-40B4-BE49-F238E27FC236}">
                <a16:creationId xmlns:a16="http://schemas.microsoft.com/office/drawing/2014/main" id="{6CE0D94C-560A-04B0-180C-B4AAA050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4128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Moenda</a:t>
            </a:r>
          </a:p>
        </p:txBody>
      </p:sp>
      <p:sp>
        <p:nvSpPr>
          <p:cNvPr id="4185" name="Text Box 89">
            <a:extLst>
              <a:ext uri="{FF2B5EF4-FFF2-40B4-BE49-F238E27FC236}">
                <a16:creationId xmlns:a16="http://schemas.microsoft.com/office/drawing/2014/main" id="{11FB7332-A00D-B3DA-0133-3E650C30F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773238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Armazenamento</a:t>
            </a:r>
          </a:p>
        </p:txBody>
      </p:sp>
      <p:sp>
        <p:nvSpPr>
          <p:cNvPr id="4186" name="Text Box 90">
            <a:extLst>
              <a:ext uri="{FF2B5EF4-FFF2-40B4-BE49-F238E27FC236}">
                <a16:creationId xmlns:a16="http://schemas.microsoft.com/office/drawing/2014/main" id="{2AE3835C-F34B-6B91-0C24-4892A3B6F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255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Mistura</a:t>
            </a:r>
          </a:p>
        </p:txBody>
      </p:sp>
      <p:sp>
        <p:nvSpPr>
          <p:cNvPr id="4187" name="Text Box 91">
            <a:extLst>
              <a:ext uri="{FF2B5EF4-FFF2-40B4-BE49-F238E27FC236}">
                <a16:creationId xmlns:a16="http://schemas.microsoft.com/office/drawing/2014/main" id="{2F30EEE6-DF2B-EB9E-9F4E-DA0FA2C69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064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200">
                <a:latin typeface="Arial" panose="020B0604020202020204" pitchFamily="34" charset="0"/>
              </a:rPr>
              <a:t>Diagrama simplificado de uma fábrica de alimentos compostos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8" name="CaixaDeTexto 2">
            <a:extLst>
              <a:ext uri="{FF2B5EF4-FFF2-40B4-BE49-F238E27FC236}">
                <a16:creationId xmlns:a16="http://schemas.microsoft.com/office/drawing/2014/main" id="{D0E718C6-584D-A36D-8299-242FD9C8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291090"/>
            <a:ext cx="788669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PT" sz="2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Volume de Negócios da Indústria Agro-Alimentar (2022)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949D31-2D8C-8856-6F7F-6E8C5FF4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23476"/>
            <a:ext cx="7886699" cy="29969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6" name="Rectângulo 2">
            <a:extLst>
              <a:ext uri="{FF2B5EF4-FFF2-40B4-BE49-F238E27FC236}">
                <a16:creationId xmlns:a16="http://schemas.microsoft.com/office/drawing/2014/main" id="{98C8D83C-53B1-CBA0-46F2-63D73228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49" y="291090"/>
            <a:ext cx="788669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PT" sz="2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Distribuição das Empresas Agro-Alimentares (2022)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C8BEDA-563B-023F-CDFC-FF5532BE7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05175"/>
            <a:ext cx="7886699" cy="32335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355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Rectângulo 2">
            <a:extLst>
              <a:ext uri="{FF2B5EF4-FFF2-40B4-BE49-F238E27FC236}">
                <a16:creationId xmlns:a16="http://schemas.microsoft.com/office/drawing/2014/main" id="{06B39911-8E7A-5742-D54C-0A91ACA5E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49" y="291090"/>
            <a:ext cx="788669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PT" sz="2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Distribuição do Emprego na Indústria Agro-Alimentar (2022)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B3E8D7-D29D-60BA-7C3A-093F4A615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5884"/>
            <a:ext cx="7886699" cy="33321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B88B1FFE-109C-5356-78A9-633C4C3E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30750"/>
            <a:ext cx="8458200" cy="39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7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5" name="Rectangle 276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6" name="Rectangle 2765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67" name="Rectangle 2765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8" name="Rectangle 2766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64" name="Freeform: Shape 2766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651" name="Rectângulo 2">
            <a:extLst>
              <a:ext uri="{FF2B5EF4-FFF2-40B4-BE49-F238E27FC236}">
                <a16:creationId xmlns:a16="http://schemas.microsoft.com/office/drawing/2014/main" id="{96517364-D1BF-43D6-E948-3BDD37B6E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30" y="2767106"/>
            <a:ext cx="2160621" cy="3071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PT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Preços Médios dos Alimentos Compostos</a:t>
            </a:r>
          </a:p>
        </p:txBody>
      </p: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F6C6AD18-7981-8BC6-AA0F-36D149B9E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1" y="1423855"/>
            <a:ext cx="5419311" cy="40102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>
            <a:extLst>
              <a:ext uri="{FF2B5EF4-FFF2-40B4-BE49-F238E27FC236}">
                <a16:creationId xmlns:a16="http://schemas.microsoft.com/office/drawing/2014/main" id="{923E1ED1-74AC-039F-9A29-29CF3E0F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2" y="332656"/>
            <a:ext cx="4051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dirty="0">
                <a:latin typeface="Arial" panose="020B0604020202020204" pitchFamily="34" charset="0"/>
              </a:rPr>
              <a:t>Fábricas de alimentos compostos em Portugal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0E53F3-043C-BE52-B7CA-2E0C696B932B}"/>
              </a:ext>
            </a:extLst>
          </p:cNvPr>
          <p:cNvSpPr txBox="1"/>
          <p:nvPr/>
        </p:nvSpPr>
        <p:spPr>
          <a:xfrm>
            <a:off x="250825" y="2420938"/>
            <a:ext cx="280987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dirty="0"/>
              <a:t>- Fábrica de maior dimensão (8 a 10 fábricas) produzem mais de 50% do total das rações.</a:t>
            </a:r>
          </a:p>
          <a:p>
            <a:pPr marL="342900" indent="-342900">
              <a:buFontTx/>
              <a:buChar char="-"/>
              <a:defRPr/>
            </a:pPr>
            <a:r>
              <a:rPr lang="pt-PT" dirty="0"/>
              <a:t>Fábrica de tamanho médio (50 fábricas)</a:t>
            </a:r>
          </a:p>
          <a:p>
            <a:pPr marL="342900" indent="-342900">
              <a:buFontTx/>
              <a:buChar char="-"/>
              <a:defRPr/>
            </a:pPr>
            <a:r>
              <a:rPr lang="pt-PT" dirty="0"/>
              <a:t>Fábricas pequenas (60 fábricas)</a:t>
            </a:r>
          </a:p>
        </p:txBody>
      </p:sp>
      <p:pic>
        <p:nvPicPr>
          <p:cNvPr id="6" name="Imagem 5" descr="Uma imagem com mapa&#10;&#10;Descrição gerada automaticamente">
            <a:extLst>
              <a:ext uri="{FF2B5EF4-FFF2-40B4-BE49-F238E27FC236}">
                <a16:creationId xmlns:a16="http://schemas.microsoft.com/office/drawing/2014/main" id="{9C86D0BD-1383-3E7A-6DE9-0F83E655F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94" y="139700"/>
            <a:ext cx="4673600" cy="6578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034B03F8-A173-7644-8B92-9ECD17E495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pt-PT">
                <a:latin typeface="Arial" panose="020B0604020202020204" pitchFamily="34" charset="0"/>
                <a:cs typeface="Arial" panose="020B0604020202020204" pitchFamily="34" charset="0"/>
              </a:rPr>
              <a:t>Panorama da Indústria de Alimentos Compostos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0D6D9-8656-F105-CE44-44C8975E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União Europeia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>
            <a:extLst>
              <a:ext uri="{FF2B5EF4-FFF2-40B4-BE49-F238E27FC236}">
                <a16:creationId xmlns:a16="http://schemas.microsoft.com/office/drawing/2014/main" id="{93CDC81F-8F36-4C7A-FF2F-6964D258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19810" r="32233" b="11540"/>
          <a:stretch>
            <a:fillRect/>
          </a:stretch>
        </p:blipFill>
        <p:spPr bwMode="auto">
          <a:xfrm>
            <a:off x="-11113" y="404813"/>
            <a:ext cx="9266238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ângulo 2">
            <a:extLst>
              <a:ext uri="{FF2B5EF4-FFF2-40B4-BE49-F238E27FC236}">
                <a16:creationId xmlns:a16="http://schemas.microsoft.com/office/drawing/2014/main" id="{1656343A-C1A3-2D97-1304-8FB93682D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260350"/>
            <a:ext cx="7772400" cy="58578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pt-PT" altLang="pt-PT" sz="3200" b="1">
                <a:solidFill>
                  <a:schemeClr val="tx1"/>
                </a:solidFill>
                <a:latin typeface="Albany AMT" pitchFamily="34" charset="0"/>
                <a:ea typeface="Albany AMT" pitchFamily="34" charset="0"/>
                <a:cs typeface="Albany AMT" pitchFamily="34" charset="0"/>
              </a:rPr>
              <a:t>Produção animal na Europa (2018)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Rectângulo 2">
            <a:extLst>
              <a:ext uri="{FF2B5EF4-FFF2-40B4-BE49-F238E27FC236}">
                <a16:creationId xmlns:a16="http://schemas.microsoft.com/office/drawing/2014/main" id="{045BD014-2949-503B-C5C6-318AD8933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pt-PT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Evolução da produção animal na Europa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F8337E-FE8C-6ED7-438C-18083789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5" y="1966293"/>
            <a:ext cx="7950287" cy="4452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D5670-72E2-9E8F-C40F-DFD93065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56AED9C5-0C93-6307-137A-0A8A008B4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" y="1988840"/>
            <a:ext cx="9045005" cy="4104456"/>
          </a:xfrm>
        </p:spPr>
      </p:pic>
    </p:spTree>
    <p:extLst>
      <p:ext uri="{BB962C8B-B14F-4D97-AF65-F5344CB8AC3E}">
        <p14:creationId xmlns:p14="http://schemas.microsoft.com/office/powerpoint/2010/main" val="105960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BA6C61DB-E032-8CDF-C477-D355FE0E2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>
                <a:latin typeface="Arial" panose="020B0604020202020204" pitchFamily="34" charset="0"/>
              </a:rPr>
              <a:t>Factores que levaram ao crescimento da indústria de alimentos compostos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2C814733-EEEA-069E-52B0-D0197A9DF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2565400"/>
            <a:ext cx="7772400" cy="4114800"/>
          </a:xfrm>
        </p:spPr>
        <p:txBody>
          <a:bodyPr/>
          <a:lstStyle/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Nutrição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Matérias-primas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Formulação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Comércio de matérias-primas</a:t>
            </a:r>
          </a:p>
          <a:p>
            <a:pPr eaLnBrk="1" hangingPunct="1"/>
            <a:r>
              <a:rPr lang="pt-PT" altLang="pt-PT">
                <a:latin typeface="Arial" panose="020B0604020202020204" pitchFamily="34" charset="0"/>
              </a:rPr>
              <a:t>Tecnologias de fabrico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348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Rectângulo 2">
            <a:extLst>
              <a:ext uri="{FF2B5EF4-FFF2-40B4-BE49-F238E27FC236}">
                <a16:creationId xmlns:a16="http://schemas.microsoft.com/office/drawing/2014/main" id="{EBE1D404-558A-C095-4908-B77A8C788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PT" sz="2900" b="1" kern="1200">
                <a:solidFill>
                  <a:srgbClr val="FFFFFF"/>
                </a:solidFill>
              </a:rPr>
              <a:t>Fontes de Aprovisionamento da Alimentação Animal na EU em 2021 (milhões de tons)</a:t>
            </a:r>
          </a:p>
        </p:txBody>
      </p:sp>
      <p:cxnSp>
        <p:nvCxnSpPr>
          <p:cNvPr id="34826" name="Straight Connector 348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70F7C781-83B1-2EDE-A8DA-F7971D6EC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3494721"/>
            <a:ext cx="4091938" cy="1861830"/>
          </a:xfrm>
          <a:prstGeom prst="rect">
            <a:avLst/>
          </a:prstGeom>
        </p:spPr>
      </p:pic>
      <p:cxnSp>
        <p:nvCxnSpPr>
          <p:cNvPr id="34828" name="Straight Connector 348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19FB2248-E69A-232A-1475-A91AE2F74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816961"/>
            <a:ext cx="4091938" cy="12173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26CE76AB-FD71-3973-A5E1-76900E65599E}"/>
              </a:ext>
            </a:extLst>
          </p:cNvPr>
          <p:cNvSpPr/>
          <p:nvPr/>
        </p:nvSpPr>
        <p:spPr>
          <a:xfrm>
            <a:off x="2411413" y="836613"/>
            <a:ext cx="4968875" cy="129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schemeClr val="bg1"/>
              </a:solidFill>
            </a:endParaRPr>
          </a:p>
        </p:txBody>
      </p:sp>
      <p:sp>
        <p:nvSpPr>
          <p:cNvPr id="36868" name="Título 1">
            <a:extLst>
              <a:ext uri="{FF2B5EF4-FFF2-40B4-BE49-F238E27FC236}">
                <a16:creationId xmlns:a16="http://schemas.microsoft.com/office/drawing/2014/main" id="{87CF66D4-9471-875D-E82D-D20113206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175" y="363538"/>
            <a:ext cx="7772400" cy="1143000"/>
          </a:xfrm>
        </p:spPr>
        <p:txBody>
          <a:bodyPr/>
          <a:lstStyle/>
          <a:p>
            <a:r>
              <a:rPr lang="pt-PT" altLang="pt-PT" sz="2400" dirty="0">
                <a:latin typeface="Albany AMT" pitchFamily="34" charset="0"/>
                <a:ea typeface="Albany AMT" pitchFamily="34" charset="0"/>
                <a:cs typeface="Albany AMT" pitchFamily="34" charset="0"/>
              </a:rPr>
              <a:t>Distribuição da Produção de Alimentos Compostos na UE em 2021 (167 milhões de T)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09B7D3-F25F-72BC-75F4-A7C3B3477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2" y="1717122"/>
            <a:ext cx="8843856" cy="42235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7" name="Rectangle 3584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9" name="Rectangle 3584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1" name="Rectangle 3585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3" name="Rectangle 3585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5" name="Freeform: Shape 3585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42" name="Título 1">
            <a:extLst>
              <a:ext uri="{FF2B5EF4-FFF2-40B4-BE49-F238E27FC236}">
                <a16:creationId xmlns:a16="http://schemas.microsoft.com/office/drawing/2014/main" id="{17A8B820-7F47-6464-9D51-BB086BF65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pt-PT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Produção de Alimentos Compostos </a:t>
            </a:r>
            <a:br>
              <a:rPr lang="en-US" altLang="pt-PT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pt-PT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UE em 2021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CBBD7D-E697-2293-CB95-DC8A2F310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1" y="2148688"/>
            <a:ext cx="5419311" cy="25606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3" name="Rectangle 3994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945" name="Rectangle 3994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7" name="Rectangle 3994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9" name="Rectangle 3994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51" name="Rectangle 3995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4">
            <a:extLst>
              <a:ext uri="{FF2B5EF4-FFF2-40B4-BE49-F238E27FC236}">
                <a16:creationId xmlns:a16="http://schemas.microsoft.com/office/drawing/2014/main" id="{16937CF4-FCF6-0A05-104B-04ABC75E5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785" y="353160"/>
            <a:ext cx="5318475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pt-PT" sz="2700" kern="1200">
                <a:solidFill>
                  <a:srgbClr val="FFFFFF"/>
                </a:solidFill>
              </a:rPr>
              <a:t>Evolução da produção de alimentos compostos na União Europeia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E7BF76-600E-E423-A4BD-CFF7ADB67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1" y="2963214"/>
            <a:ext cx="3848316" cy="24340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66F4AF9-C645-FE8F-88BD-A1803B0E6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73" y="2869820"/>
            <a:ext cx="3848316" cy="26938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>
            <a:extLst>
              <a:ext uri="{FF2B5EF4-FFF2-40B4-BE49-F238E27FC236}">
                <a16:creationId xmlns:a16="http://schemas.microsoft.com/office/drawing/2014/main" id="{D865C33B-3EB4-C690-F41A-09046D14C0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pt-PT">
                <a:latin typeface="Arial" panose="020B0604020202020204" pitchFamily="34" charset="0"/>
                <a:cs typeface="Arial" panose="020B0604020202020204" pitchFamily="34" charset="0"/>
              </a:rPr>
              <a:t>Panorama da Indústria de Alimentos Compostos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22ED1-F168-7C17-5FC5-9A1918534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Mundo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C4F15A-B29B-6DD5-F8CE-CEF4703D1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69513"/>
            <a:ext cx="8458200" cy="55189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3439E5-A87E-80D3-6337-C104A2B3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44404"/>
            <a:ext cx="8458200" cy="49691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fif.org/wp-content/uploads/2019/12/World-protein-production-table-IFIF-902x1024.png">
            <a:extLst>
              <a:ext uri="{FF2B5EF4-FFF2-40B4-BE49-F238E27FC236}">
                <a16:creationId xmlns:a16="http://schemas.microsoft.com/office/drawing/2014/main" id="{575D508C-BC74-306F-DE6C-833F71E6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663" y="321734"/>
            <a:ext cx="2556549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E600E17-9192-386B-5A62-82783BC83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83683"/>
            <a:ext cx="4070073" cy="2055386"/>
          </a:xfrm>
          <a:prstGeom prst="rect">
            <a:avLst/>
          </a:prstGeom>
        </p:spPr>
      </p:pic>
      <p:sp>
        <p:nvSpPr>
          <p:cNvPr id="47111" name="Rectangle 471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3" name="Rectangle 471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E9B841-2379-25CF-483C-BC477FF87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5" y="1004051"/>
            <a:ext cx="4070073" cy="47052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85661097-8578-FAC6-90D9-ACA8CFB24E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pt-PT">
                <a:latin typeface="Arial" panose="020B0604020202020204" pitchFamily="34" charset="0"/>
                <a:cs typeface="Arial" panose="020B0604020202020204" pitchFamily="34" charset="0"/>
              </a:rPr>
              <a:t>Panorama da Indústria de Alimentos Compostos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4879F-2BB2-2A86-0537-A482BEFA1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Matérias-Primas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4915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154" name="Título 1">
            <a:extLst>
              <a:ext uri="{FF2B5EF4-FFF2-40B4-BE49-F238E27FC236}">
                <a16:creationId xmlns:a16="http://schemas.microsoft.com/office/drawing/2014/main" id="{DFEB252C-2B4C-5DA2-649F-38463967E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PT" sz="2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Estrutura de consumo de matérias primas em 2021 em Portugal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BB1D94-6199-8CF1-17A6-0A251846B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40" y="2139351"/>
            <a:ext cx="4515119" cy="41651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F2857A-A353-A622-9BCF-1FCC4FA74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3600">
                <a:latin typeface="Arial" panose="020B0604020202020204" pitchFamily="34" charset="0"/>
              </a:rPr>
              <a:t>Operações fundamentais e evolução das fábricas de rações</a:t>
            </a:r>
          </a:p>
        </p:txBody>
      </p:sp>
      <p:sp>
        <p:nvSpPr>
          <p:cNvPr id="8195" name="AutoShape 4">
            <a:extLst>
              <a:ext uri="{FF2B5EF4-FFF2-40B4-BE49-F238E27FC236}">
                <a16:creationId xmlns:a16="http://schemas.microsoft.com/office/drawing/2014/main" id="{33E043A8-3FD3-180C-114A-6467E2E3619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31569" y="1916907"/>
            <a:ext cx="720725" cy="1728787"/>
          </a:xfrm>
          <a:prstGeom prst="flowChartOffpageConnec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0D4BD9E0-8E8F-0DA7-EAD9-EE4957752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5654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Mistura</a:t>
            </a:r>
          </a:p>
        </p:txBody>
      </p:sp>
      <p:sp>
        <p:nvSpPr>
          <p:cNvPr id="8197" name="AutoShape 7">
            <a:extLst>
              <a:ext uri="{FF2B5EF4-FFF2-40B4-BE49-F238E27FC236}">
                <a16:creationId xmlns:a16="http://schemas.microsoft.com/office/drawing/2014/main" id="{9F292803-844B-D603-3EC2-9A6F76D4CD1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31569" y="3645694"/>
            <a:ext cx="720725" cy="1728787"/>
          </a:xfrm>
          <a:prstGeom prst="flowChartOffpageConnec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198" name="AutoShape 8">
            <a:extLst>
              <a:ext uri="{FF2B5EF4-FFF2-40B4-BE49-F238E27FC236}">
                <a16:creationId xmlns:a16="http://schemas.microsoft.com/office/drawing/2014/main" id="{E41A2D84-CEC1-C615-EDC4-1EF5CFF2CCC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31569" y="4509294"/>
            <a:ext cx="720725" cy="1728787"/>
          </a:xfrm>
          <a:prstGeom prst="flowChartOffpageConnec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199" name="AutoShape 9">
            <a:extLst>
              <a:ext uri="{FF2B5EF4-FFF2-40B4-BE49-F238E27FC236}">
                <a16:creationId xmlns:a16="http://schemas.microsoft.com/office/drawing/2014/main" id="{066C099D-E97A-EBCF-F7F8-9CE3DA63CEB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31569" y="2780507"/>
            <a:ext cx="720725" cy="1728787"/>
          </a:xfrm>
          <a:prstGeom prst="flowChartOffpageConnec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200" name="Text Box 10">
            <a:extLst>
              <a:ext uri="{FF2B5EF4-FFF2-40B4-BE49-F238E27FC236}">
                <a16:creationId xmlns:a16="http://schemas.microsoft.com/office/drawing/2014/main" id="{CFA98DC4-AC2B-1F59-CD50-0F995479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290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Mistura</a:t>
            </a:r>
          </a:p>
        </p:txBody>
      </p:sp>
      <p:sp>
        <p:nvSpPr>
          <p:cNvPr id="8201" name="Text Box 11">
            <a:extLst>
              <a:ext uri="{FF2B5EF4-FFF2-40B4-BE49-F238E27FC236}">
                <a16:creationId xmlns:a16="http://schemas.microsoft.com/office/drawing/2014/main" id="{DF835983-FBA3-91CC-D8A9-22CA21F0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2926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Mistura</a:t>
            </a:r>
          </a:p>
        </p:txBody>
      </p:sp>
      <p:sp>
        <p:nvSpPr>
          <p:cNvPr id="8202" name="Text Box 12">
            <a:extLst>
              <a:ext uri="{FF2B5EF4-FFF2-40B4-BE49-F238E27FC236}">
                <a16:creationId xmlns:a16="http://schemas.microsoft.com/office/drawing/2014/main" id="{EA20CD7F-F404-6187-4CD7-EE479D4D4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157788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Mistura</a:t>
            </a:r>
          </a:p>
        </p:txBody>
      </p:sp>
      <p:sp>
        <p:nvSpPr>
          <p:cNvPr id="8203" name="AutoShape 13">
            <a:extLst>
              <a:ext uri="{FF2B5EF4-FFF2-40B4-BE49-F238E27FC236}">
                <a16:creationId xmlns:a16="http://schemas.microsoft.com/office/drawing/2014/main" id="{70206984-EE22-2B5A-A069-D9A8EE6BB54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31344" y="2780507"/>
            <a:ext cx="720725" cy="1728787"/>
          </a:xfrm>
          <a:prstGeom prst="flowChartOffpage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204" name="AutoShape 14">
            <a:extLst>
              <a:ext uri="{FF2B5EF4-FFF2-40B4-BE49-F238E27FC236}">
                <a16:creationId xmlns:a16="http://schemas.microsoft.com/office/drawing/2014/main" id="{0036CDDA-802E-DE01-C9BC-5870996A7A8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31344" y="3645694"/>
            <a:ext cx="720725" cy="1728787"/>
          </a:xfrm>
          <a:prstGeom prst="flowChartOffpage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205" name="AutoShape 15">
            <a:extLst>
              <a:ext uri="{FF2B5EF4-FFF2-40B4-BE49-F238E27FC236}">
                <a16:creationId xmlns:a16="http://schemas.microsoft.com/office/drawing/2014/main" id="{E06BD0A0-9BA4-9E5A-EB0A-FD4771A1A62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731794" y="4509294"/>
            <a:ext cx="720725" cy="1728787"/>
          </a:xfrm>
          <a:prstGeom prst="flowChartOffpageConnector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206" name="AutoShape 16">
            <a:extLst>
              <a:ext uri="{FF2B5EF4-FFF2-40B4-BE49-F238E27FC236}">
                <a16:creationId xmlns:a16="http://schemas.microsoft.com/office/drawing/2014/main" id="{834754FC-82E0-FE33-2515-45C3BD64420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31344" y="4509294"/>
            <a:ext cx="720725" cy="1728787"/>
          </a:xfrm>
          <a:prstGeom prst="flowChartOffpage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207" name="AutoShape 17">
            <a:extLst>
              <a:ext uri="{FF2B5EF4-FFF2-40B4-BE49-F238E27FC236}">
                <a16:creationId xmlns:a16="http://schemas.microsoft.com/office/drawing/2014/main" id="{C69EF9E1-E063-B274-0FE2-9CE8568401C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331119" y="3645694"/>
            <a:ext cx="720725" cy="1728787"/>
          </a:xfrm>
          <a:prstGeom prst="flowChartOffpageConnector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208" name="AutoShape 18">
            <a:extLst>
              <a:ext uri="{FF2B5EF4-FFF2-40B4-BE49-F238E27FC236}">
                <a16:creationId xmlns:a16="http://schemas.microsoft.com/office/drawing/2014/main" id="{919FC50E-A462-DF83-45B3-4A33CBB31EC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331119" y="4509294"/>
            <a:ext cx="720725" cy="1728787"/>
          </a:xfrm>
          <a:prstGeom prst="flowChartOffpageConnector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sp>
        <p:nvSpPr>
          <p:cNvPr id="8209" name="Text Box 20">
            <a:extLst>
              <a:ext uri="{FF2B5EF4-FFF2-40B4-BE49-F238E27FC236}">
                <a16:creationId xmlns:a16="http://schemas.microsoft.com/office/drawing/2014/main" id="{E889ADC7-300B-1F98-2C2E-C71ACCD82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429000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Doseamento</a:t>
            </a:r>
          </a:p>
        </p:txBody>
      </p:sp>
      <p:sp>
        <p:nvSpPr>
          <p:cNvPr id="8210" name="Rectangle 23">
            <a:extLst>
              <a:ext uri="{FF2B5EF4-FFF2-40B4-BE49-F238E27FC236}">
                <a16:creationId xmlns:a16="http://schemas.microsoft.com/office/drawing/2014/main" id="{90C6DEA8-4DAD-8E4F-73B0-1DE498024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338638"/>
            <a:ext cx="162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Doseamento</a:t>
            </a:r>
          </a:p>
        </p:txBody>
      </p:sp>
      <p:sp>
        <p:nvSpPr>
          <p:cNvPr id="8211" name="Rectangle 24">
            <a:extLst>
              <a:ext uri="{FF2B5EF4-FFF2-40B4-BE49-F238E27FC236}">
                <a16:creationId xmlns:a16="http://schemas.microsoft.com/office/drawing/2014/main" id="{4D19BB24-AB6D-F52D-534B-FA4D0981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157788"/>
            <a:ext cx="162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Doseamento</a:t>
            </a:r>
          </a:p>
        </p:txBody>
      </p:sp>
      <p:sp>
        <p:nvSpPr>
          <p:cNvPr id="8212" name="Text Box 25">
            <a:extLst>
              <a:ext uri="{FF2B5EF4-FFF2-40B4-BE49-F238E27FC236}">
                <a16:creationId xmlns:a16="http://schemas.microsoft.com/office/drawing/2014/main" id="{C04856FA-A46F-D4FC-D30C-FC8D6F09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157788"/>
            <a:ext cx="151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Granulação</a:t>
            </a:r>
          </a:p>
        </p:txBody>
      </p:sp>
      <p:sp>
        <p:nvSpPr>
          <p:cNvPr id="8213" name="Text Box 26">
            <a:extLst>
              <a:ext uri="{FF2B5EF4-FFF2-40B4-BE49-F238E27FC236}">
                <a16:creationId xmlns:a16="http://schemas.microsoft.com/office/drawing/2014/main" id="{752D5690-993F-5DC8-48D6-46066F50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926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Moenda</a:t>
            </a:r>
          </a:p>
        </p:txBody>
      </p:sp>
      <p:sp>
        <p:nvSpPr>
          <p:cNvPr id="8214" name="Text Box 27">
            <a:extLst>
              <a:ext uri="{FF2B5EF4-FFF2-40B4-BE49-F238E27FC236}">
                <a16:creationId xmlns:a16="http://schemas.microsoft.com/office/drawing/2014/main" id="{F28CF672-0CD7-1BF3-D28D-FB5D2FF7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157788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2000">
                <a:latin typeface="Arial" panose="020B0604020202020204" pitchFamily="34" charset="0"/>
              </a:rPr>
              <a:t>Moenda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51206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02" name="Título 1">
            <a:extLst>
              <a:ext uri="{FF2B5EF4-FFF2-40B4-BE49-F238E27FC236}">
                <a16:creationId xmlns:a16="http://schemas.microsoft.com/office/drawing/2014/main" id="{BA5169B9-B321-EA3C-CBBA-FD2988624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PT" sz="2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Evolução do consumo de matérias-primas em Portugal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679A66-C922-878C-BE3C-4EC8D1A03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4" y="2139351"/>
            <a:ext cx="7437851" cy="41651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55302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98" name="Text Box 1125">
            <a:extLst>
              <a:ext uri="{FF2B5EF4-FFF2-40B4-BE49-F238E27FC236}">
                <a16:creationId xmlns:a16="http://schemas.microsoft.com/office/drawing/2014/main" id="{D96C6E5C-28C0-9447-BD55-8242E12B9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291090"/>
            <a:ext cx="788669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PT" sz="2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Evolução da importação das matérias-primas em Portugal (Ton)</a:t>
            </a:r>
          </a:p>
        </p:txBody>
      </p: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2DD50372-08E3-5227-7991-53A7DB06F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47" y="2139351"/>
            <a:ext cx="5929104" cy="41651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57350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46" name="Título 1">
            <a:extLst>
              <a:ext uri="{FF2B5EF4-FFF2-40B4-BE49-F238E27FC236}">
                <a16:creationId xmlns:a16="http://schemas.microsoft.com/office/drawing/2014/main" id="{ECB4BB11-EB7F-A3BA-CE2C-C222E1B46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PT" sz="3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Preços médios de matérias-primas (€/Ton)</a:t>
            </a:r>
          </a:p>
        </p:txBody>
      </p: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825CBA04-85BA-C9D4-458B-BFD761AB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31919"/>
            <a:ext cx="7886699" cy="27800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ED64C60-45F2-A0F8-9E4D-B6469AF5D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pt-PT" altLang="pt-PT" sz="3600">
                <a:latin typeface="Arial" panose="020B0604020202020204" pitchFamily="34" charset="0"/>
              </a:rPr>
              <a:t>Associações de fabricantes de alimentos compostos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986C89B-F9E5-138E-49B0-0A411D3BA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z="3000">
                <a:latin typeface="Arial" panose="020B0604020202020204" pitchFamily="34" charset="0"/>
              </a:rPr>
              <a:t>FEFAC</a:t>
            </a:r>
          </a:p>
          <a:p>
            <a:pPr eaLnBrk="1" hangingPunct="1"/>
            <a:endParaRPr lang="pt-PT" altLang="pt-PT" sz="3000">
              <a:latin typeface="Arial" panose="020B0604020202020204" pitchFamily="34" charset="0"/>
            </a:endParaRPr>
          </a:p>
          <a:p>
            <a:pPr eaLnBrk="1" hangingPunct="1"/>
            <a:endParaRPr lang="pt-PT" altLang="pt-PT" sz="3000">
              <a:latin typeface="Arial" panose="020B0604020202020204" pitchFamily="34" charset="0"/>
            </a:endParaRPr>
          </a:p>
          <a:p>
            <a:pPr eaLnBrk="1" hangingPunct="1"/>
            <a:r>
              <a:rPr lang="pt-PT" altLang="pt-PT" sz="3000">
                <a:latin typeface="Arial" panose="020B0604020202020204" pitchFamily="34" charset="0"/>
              </a:rPr>
              <a:t>IACA</a:t>
            </a:r>
          </a:p>
          <a:p>
            <a:pPr eaLnBrk="1" hangingPunct="1"/>
            <a:endParaRPr lang="pt-PT" altLang="pt-PT" sz="3000">
              <a:latin typeface="Arial" panose="020B0604020202020204" pitchFamily="34" charset="0"/>
            </a:endParaRPr>
          </a:p>
          <a:p>
            <a:pPr eaLnBrk="1" hangingPunct="1"/>
            <a:endParaRPr lang="pt-PT" altLang="pt-PT" sz="3000">
              <a:latin typeface="Arial" panose="020B0604020202020204" pitchFamily="34" charset="0"/>
            </a:endParaRPr>
          </a:p>
          <a:p>
            <a:pPr eaLnBrk="1" hangingPunct="1"/>
            <a:r>
              <a:rPr lang="pt-PT" altLang="pt-PT" sz="3000">
                <a:latin typeface="Arial" panose="020B0604020202020204" pitchFamily="34" charset="0"/>
              </a:rPr>
              <a:t>IFIF</a:t>
            </a:r>
          </a:p>
        </p:txBody>
      </p:sp>
      <p:pic>
        <p:nvPicPr>
          <p:cNvPr id="58372" name="Picture 5" descr="top1">
            <a:extLst>
              <a:ext uri="{FF2B5EF4-FFF2-40B4-BE49-F238E27FC236}">
                <a16:creationId xmlns:a16="http://schemas.microsoft.com/office/drawing/2014/main" id="{38BEF40C-0742-17F8-1D74-1DAC6136B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10937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top1b">
            <a:extLst>
              <a:ext uri="{FF2B5EF4-FFF2-40B4-BE49-F238E27FC236}">
                <a16:creationId xmlns:a16="http://schemas.microsoft.com/office/drawing/2014/main" id="{146C82EB-1FF2-4613-8E8A-FF18EC0E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39608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8">
            <a:extLst>
              <a:ext uri="{FF2B5EF4-FFF2-40B4-BE49-F238E27FC236}">
                <a16:creationId xmlns:a16="http://schemas.microsoft.com/office/drawing/2014/main" id="{F9E0FCF8-B034-7426-82B9-4CB9E3B3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997200"/>
            <a:ext cx="51117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pic>
        <p:nvPicPr>
          <p:cNvPr id="58375" name="Picture 10" descr="logo2">
            <a:hlinkClick r:id="rId5"/>
            <a:extLst>
              <a:ext uri="{FF2B5EF4-FFF2-40B4-BE49-F238E27FC236}">
                <a16:creationId xmlns:a16="http://schemas.microsoft.com/office/drawing/2014/main" id="{A57DF778-4A8E-8E89-5092-8F63B6CB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20177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tangle 11">
            <a:extLst>
              <a:ext uri="{FF2B5EF4-FFF2-40B4-BE49-F238E27FC236}">
                <a16:creationId xmlns:a16="http://schemas.microsoft.com/office/drawing/2014/main" id="{789128EC-78A9-4990-4A63-647D21B9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644900"/>
            <a:ext cx="368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200" b="1">
                <a:solidFill>
                  <a:srgbClr val="000066"/>
                </a:solidFill>
                <a:latin typeface="Arial Unicode MS" panose="020B0604020202020204" pitchFamily="34" charset="-128"/>
              </a:rPr>
              <a:t>ASSOCIAÇÃO PORTUGUESA DOS INDUSTRIAIS</a:t>
            </a:r>
            <a:br>
              <a:rPr lang="en-GB" altLang="pt-PT" sz="1200" b="1">
                <a:solidFill>
                  <a:srgbClr val="000066"/>
                </a:solidFill>
                <a:latin typeface="Arial Unicode MS" panose="020B0604020202020204" pitchFamily="34" charset="-128"/>
              </a:rPr>
            </a:br>
            <a:r>
              <a:rPr lang="en-GB" altLang="pt-PT" sz="1200" b="1">
                <a:solidFill>
                  <a:srgbClr val="000066"/>
                </a:solidFill>
                <a:latin typeface="Arial Unicode MS" panose="020B0604020202020204" pitchFamily="34" charset="-128"/>
              </a:rPr>
              <a:t>DE ALIMENTOS COMPOSTOS PARA ANIMAIS</a:t>
            </a:r>
            <a:r>
              <a:rPr lang="en-GB" altLang="pt-PT" sz="1200">
                <a:solidFill>
                  <a:srgbClr val="000066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pic>
        <p:nvPicPr>
          <p:cNvPr id="58377" name="Picture 13" descr="STROKE%20204B2">
            <a:hlinkClick r:id="rId7"/>
            <a:extLst>
              <a:ext uri="{FF2B5EF4-FFF2-40B4-BE49-F238E27FC236}">
                <a16:creationId xmlns:a16="http://schemas.microsoft.com/office/drawing/2014/main" id="{9FF7E52A-CDAD-9423-F7AD-BFB0FA59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144938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tangle 14">
            <a:extLst>
              <a:ext uri="{FF2B5EF4-FFF2-40B4-BE49-F238E27FC236}">
                <a16:creationId xmlns:a16="http://schemas.microsoft.com/office/drawing/2014/main" id="{B7EBE06C-B329-D72B-43D1-79C3A9B5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229225"/>
            <a:ext cx="4506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1400" b="1">
                <a:solidFill>
                  <a:srgbClr val="A50021"/>
                </a:solidFill>
                <a:latin typeface="Tahoma" panose="020B0604030504040204" pitchFamily="34" charset="0"/>
              </a:rPr>
              <a:t>INTERNATIONAL FEED INDUSTRY FEDERATION </a:t>
            </a:r>
          </a:p>
        </p:txBody>
      </p:sp>
      <p:sp>
        <p:nvSpPr>
          <p:cNvPr id="58379" name="Rectangle 15">
            <a:extLst>
              <a:ext uri="{FF2B5EF4-FFF2-40B4-BE49-F238E27FC236}">
                <a16:creationId xmlns:a16="http://schemas.microsoft.com/office/drawing/2014/main" id="{507837E1-3F0F-BEB6-E9C7-5EFE7B0D3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916113"/>
            <a:ext cx="5184775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1D15E01-124A-4582-104B-CB7A94F78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pt-PT" altLang="pt-PT" sz="4000">
                <a:latin typeface="Arial" panose="020B0604020202020204" pitchFamily="34" charset="0"/>
              </a:rPr>
              <a:t>Evolução das fábricas de rações (cronologia)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6654D8A-4FCD-BBD6-2A2C-A01BBDDE0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772400" cy="5013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1848 – Fabrico de sacos de algodão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1870 – Rolos de aço e porcelana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1895 – Moinhos de martelos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1905 – Electroímanes comerciais disponíveis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1911 – Primeira granuladora comercial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1913 – Primeira misturadora de melaços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1914 – Misturadora horizontal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1918 – Primeira misturadora vertical</a:t>
            </a:r>
          </a:p>
          <a:p>
            <a:pPr eaLnBrk="1" hangingPunct="1">
              <a:buFontTx/>
              <a:buNone/>
            </a:pPr>
            <a:endParaRPr lang="pt-PT" altLang="pt-PT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7E507A9-AC26-3F33-C27B-EC71DE2DF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pt-PT" altLang="pt-PT" sz="4000">
                <a:latin typeface="Arial" panose="020B0604020202020204" pitchFamily="34" charset="0"/>
              </a:rPr>
              <a:t>Evolução das fábricas de rações (cronologia)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DCFFDD9-CF36-6B4E-F78E-9A675DB0A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2349500"/>
            <a:ext cx="87852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1941 – Arrefecedor vertical de grânulos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1942 – Primeiro camião para transporte a granel 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1948 – Uso de sacos de papel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1950 – Primeiro arrefecedor horizontal de grânulos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1962 – Desenvolvimento do teste de durabilidade dos grânulos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1975 – Primeira fábrica de rações totalmente computarizada</a:t>
            </a:r>
          </a:p>
          <a:p>
            <a:pPr eaLnBrk="1" hangingPunct="1"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1985 – Utilização do expander/expansora</a:t>
            </a:r>
          </a:p>
          <a:p>
            <a:pPr eaLnBrk="1" hangingPunct="1"/>
            <a:endParaRPr lang="pt-PT" altLang="pt-PT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B5DF9B2-D2AF-F02B-5778-7C04C93E9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eaLnBrk="1" hangingPunct="1"/>
            <a:br>
              <a:rPr lang="pt-PT" altLang="pt-PT" sz="3600">
                <a:latin typeface="Arial" panose="020B0604020202020204" pitchFamily="34" charset="0"/>
              </a:rPr>
            </a:br>
            <a:r>
              <a:rPr lang="pt-PT" altLang="pt-PT" sz="3600">
                <a:latin typeface="Arial" panose="020B0604020202020204" pitchFamily="34" charset="0"/>
              </a:rPr>
              <a:t>A indústria de alimentos compostos serve a produção animal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272F1258-BF72-EFF9-E594-48307B4A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eaLnBrk="1" hangingPunct="1"/>
            <a:r>
              <a:rPr lang="pt-PT" altLang="pt-PT" sz="2800">
                <a:latin typeface="Arial" panose="020B0604020202020204" pitchFamily="34" charset="0"/>
              </a:rPr>
              <a:t>Fornece alimentos completos com os nutrientes necessários ao animal.</a:t>
            </a:r>
          </a:p>
          <a:p>
            <a:pPr eaLnBrk="1" hangingPunct="1"/>
            <a:r>
              <a:rPr lang="pt-PT" altLang="pt-PT" sz="2800">
                <a:latin typeface="Arial" panose="020B0604020202020204" pitchFamily="34" charset="0"/>
              </a:rPr>
              <a:t>Prepara suplementos e/ou pré-misturas para suplementar os cereais que os produtores dispõem.</a:t>
            </a:r>
          </a:p>
          <a:p>
            <a:pPr eaLnBrk="1" hangingPunct="1"/>
            <a:r>
              <a:rPr lang="pt-PT" altLang="pt-PT" sz="2800">
                <a:latin typeface="Arial" panose="020B0604020202020204" pitchFamily="34" charset="0"/>
              </a:rPr>
              <a:t>Oferece os alimentos em formas facilmente utilizáveis pelos produtores. (Farinha, grânulo, tacos, migalha)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0E78BF5F-B6FE-486C-F79B-3AE3BFBC46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pt-PT">
                <a:latin typeface="Arial" panose="020B0604020202020204" pitchFamily="34" charset="0"/>
                <a:cs typeface="Arial" panose="020B0604020202020204" pitchFamily="34" charset="0"/>
              </a:rPr>
              <a:t>Panorama da Indústria de Alimentos Compostos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25705F-71B2-2B18-3802-65AE31D6C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Portugal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0" name="Título 1">
            <a:extLst>
              <a:ext uri="{FF2B5EF4-FFF2-40B4-BE49-F238E27FC236}">
                <a16:creationId xmlns:a16="http://schemas.microsoft.com/office/drawing/2014/main" id="{1D6B91BE-B440-545C-4A6F-876E83D41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465" y="581891"/>
            <a:ext cx="2828257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pt-PT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Estrutura da produção de alimentos compostos em Portugal em 2021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24898E-492C-F47C-2577-720F12041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0" y="1229980"/>
            <a:ext cx="4411246" cy="42678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9" name="Rectangle 256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621" name="Rectangle 256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2" name="Rectangle 256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20" name="Rectangle 256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ângulo 2">
            <a:extLst>
              <a:ext uri="{FF2B5EF4-FFF2-40B4-BE49-F238E27FC236}">
                <a16:creationId xmlns:a16="http://schemas.microsoft.com/office/drawing/2014/main" id="{5DCD546B-C8D4-2BC3-F769-8F1B2E9F7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85" y="353160"/>
            <a:ext cx="5318475" cy="898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PT" sz="2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Evolução da Produção de Alimentos Compostos em Portugal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F8C1D2-70D1-B82E-5514-3186D6B5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1" y="2996888"/>
            <a:ext cx="3848316" cy="2366713"/>
          </a:xfrm>
          <a:prstGeom prst="rect">
            <a:avLst/>
          </a:prstGeom>
        </p:spPr>
      </p:pic>
      <p:pic>
        <p:nvPicPr>
          <p:cNvPr id="5" name="Imagem 4" descr="Uma imagem com mesa&#10;&#10;Descrição gerada automaticamente">
            <a:extLst>
              <a:ext uri="{FF2B5EF4-FFF2-40B4-BE49-F238E27FC236}">
                <a16:creationId xmlns:a16="http://schemas.microsoft.com/office/drawing/2014/main" id="{CE045179-2259-059F-359E-A7BBE105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73" y="2335866"/>
            <a:ext cx="3848316" cy="3761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10226</TotalTime>
  <Words>1489</Words>
  <Application>Microsoft Macintosh PowerPoint</Application>
  <PresentationFormat>Apresentação no Ecrã (4:3)</PresentationFormat>
  <Paragraphs>157</Paragraphs>
  <Slides>33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40" baseType="lpstr">
      <vt:lpstr>Arial Unicode MS</vt:lpstr>
      <vt:lpstr>Albany AMT</vt:lpstr>
      <vt:lpstr>Arial</vt:lpstr>
      <vt:lpstr>Arial Black</vt:lpstr>
      <vt:lpstr>Tahoma</vt:lpstr>
      <vt:lpstr>Times New Roman</vt:lpstr>
      <vt:lpstr>Default Design</vt:lpstr>
      <vt:lpstr>Apresentação do PowerPoint</vt:lpstr>
      <vt:lpstr>Factores que levaram ao crescimento da indústria de alimentos compostos</vt:lpstr>
      <vt:lpstr>Operações fundamentais e evolução das fábricas de rações</vt:lpstr>
      <vt:lpstr>Evolução das fábricas de rações (cronologia)</vt:lpstr>
      <vt:lpstr>Evolução das fábricas de rações (cronologia)</vt:lpstr>
      <vt:lpstr> A indústria de alimentos compostos serve a produção animal</vt:lpstr>
      <vt:lpstr>Panorama da Indústria de Alimentos Compostos</vt:lpstr>
      <vt:lpstr>Estrutura da produção de alimentos compostos em Portugal em 2021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 Indústria de Alimentos Compostos</vt:lpstr>
      <vt:lpstr>Produção animal na Europa (2018) </vt:lpstr>
      <vt:lpstr>Evolução da produção animal na Europa</vt:lpstr>
      <vt:lpstr>Apresentação do PowerPoint</vt:lpstr>
      <vt:lpstr>Fontes de Aprovisionamento da Alimentação Animal na EU em 2021 (milhões de tons)</vt:lpstr>
      <vt:lpstr>Distribuição da Produção de Alimentos Compostos na UE em 2021 (167 milhões de T)</vt:lpstr>
      <vt:lpstr>Produção de Alimentos Compostos  na UE em 2021</vt:lpstr>
      <vt:lpstr>Evolução da produção de alimentos compostos na União Europeia</vt:lpstr>
      <vt:lpstr>Panorama da Indústria de Alimentos Compostos</vt:lpstr>
      <vt:lpstr>Apresentação do PowerPoint</vt:lpstr>
      <vt:lpstr>Apresentação do PowerPoint</vt:lpstr>
      <vt:lpstr>Apresentação do PowerPoint</vt:lpstr>
      <vt:lpstr>Panorama da Indústria de Alimentos Compostos</vt:lpstr>
      <vt:lpstr>Estrutura de consumo de matérias primas em 2021 em Portugal</vt:lpstr>
      <vt:lpstr>Evolução do consumo de matérias-primas em Portugal</vt:lpstr>
      <vt:lpstr>Apresentação do PowerPoint</vt:lpstr>
      <vt:lpstr>Preços médios de matérias-primas (€/Ton)</vt:lpstr>
      <vt:lpstr>Associações de fabricantes de alimentos compostos</vt:lpstr>
    </vt:vector>
  </TitlesOfParts>
  <Company>Danisco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gqmlo</dc:creator>
  <cp:lastModifiedBy>Inês Pedroso Fortunato</cp:lastModifiedBy>
  <cp:revision>135</cp:revision>
  <cp:lastPrinted>2021-02-12T12:49:01Z</cp:lastPrinted>
  <dcterms:created xsi:type="dcterms:W3CDTF">2005-07-25T12:50:26Z</dcterms:created>
  <dcterms:modified xsi:type="dcterms:W3CDTF">2023-02-14T07:31:20Z</dcterms:modified>
</cp:coreProperties>
</file>